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8" r:id="rId1"/>
  </p:sldMasterIdLst>
  <p:sldIdLst>
    <p:sldId id="256" r:id="rId2"/>
    <p:sldId id="257" r:id="rId3"/>
    <p:sldId id="261" r:id="rId4"/>
    <p:sldId id="260" r:id="rId5"/>
    <p:sldId id="258" r:id="rId6"/>
    <p:sldId id="269" r:id="rId7"/>
    <p:sldId id="270" r:id="rId8"/>
    <p:sldId id="262" r:id="rId9"/>
    <p:sldId id="259" r:id="rId10"/>
    <p:sldId id="263" r:id="rId11"/>
    <p:sldId id="264" r:id="rId12"/>
    <p:sldId id="265" r:id="rId13"/>
    <p:sldId id="266" r:id="rId14"/>
    <p:sldId id="267" r:id="rId15"/>
    <p:sldId id="268" r:id="rId16"/>
    <p:sldId id="279" r:id="rId17"/>
    <p:sldId id="277" r:id="rId18"/>
    <p:sldId id="271" r:id="rId19"/>
    <p:sldId id="272" r:id="rId20"/>
    <p:sldId id="273" r:id="rId21"/>
    <p:sldId id="274" r:id="rId22"/>
    <p:sldId id="275" r:id="rId23"/>
    <p:sldId id="278" r:id="rId24"/>
  </p:sldIdLst>
  <p:sldSz cx="12192000" cy="6858000"/>
  <p:notesSz cx="6881813" cy="9661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507067" y="4050834"/>
            <a:ext cx="7766936" cy="1096899"/>
          </a:xfrm>
        </p:spPr>
        <p:txBody>
          <a:bodyPr anchor="t"/>
          <a:lstStyle>
            <a:lvl1pPr marL="0" indent="0" algn="r">
              <a:buNone/>
              <a:defRPr>
                <a:solidFill>
                  <a:schemeClr val="tx1">
                    <a:lumMod val="50000"/>
                    <a:lumOff val="50000"/>
                  </a:schemeClr>
                </a:solidFill>
              </a:defRPr>
            </a:lvl1pPr>
            <a:lvl2pPr marL="457207" indent="0" algn="ctr">
              <a:buNone/>
              <a:defRPr>
                <a:solidFill>
                  <a:schemeClr val="tx1">
                    <a:tint val="75000"/>
                  </a:schemeClr>
                </a:solidFill>
              </a:defRPr>
            </a:lvl2pPr>
            <a:lvl3pPr marL="914415" indent="0" algn="ctr">
              <a:buNone/>
              <a:defRPr>
                <a:solidFill>
                  <a:schemeClr val="tx1">
                    <a:tint val="75000"/>
                  </a:schemeClr>
                </a:solidFill>
              </a:defRPr>
            </a:lvl3pPr>
            <a:lvl4pPr marL="1371621" indent="0" algn="ctr">
              <a:buNone/>
              <a:defRPr>
                <a:solidFill>
                  <a:schemeClr val="tx1">
                    <a:tint val="75000"/>
                  </a:schemeClr>
                </a:solidFill>
              </a:defRPr>
            </a:lvl4pPr>
            <a:lvl5pPr marL="1828829" indent="0" algn="ctr">
              <a:buNone/>
              <a:defRPr>
                <a:solidFill>
                  <a:schemeClr val="tx1">
                    <a:tint val="75000"/>
                  </a:schemeClr>
                </a:solidFill>
              </a:defRPr>
            </a:lvl5pPr>
            <a:lvl6pPr marL="2286036" indent="0" algn="ctr">
              <a:buNone/>
              <a:defRPr>
                <a:solidFill>
                  <a:schemeClr val="tx1">
                    <a:tint val="75000"/>
                  </a:schemeClr>
                </a:solidFill>
              </a:defRPr>
            </a:lvl6pPr>
            <a:lvl7pPr marL="2743244" indent="0" algn="ctr">
              <a:buNone/>
              <a:defRPr>
                <a:solidFill>
                  <a:schemeClr val="tx1">
                    <a:tint val="75000"/>
                  </a:schemeClr>
                </a:solidFill>
              </a:defRPr>
            </a:lvl7pPr>
            <a:lvl8pPr marL="3200451" indent="0" algn="ctr">
              <a:buNone/>
              <a:defRPr>
                <a:solidFill>
                  <a:schemeClr val="tx1">
                    <a:tint val="75000"/>
                  </a:schemeClr>
                </a:solidFill>
              </a:defRPr>
            </a:lvl8pPr>
            <a:lvl9pPr marL="3657658"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4097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7" indent="0">
              <a:buNone/>
              <a:defRPr sz="1800">
                <a:solidFill>
                  <a:schemeClr val="tx1">
                    <a:tint val="75000"/>
                  </a:schemeClr>
                </a:solidFill>
              </a:defRPr>
            </a:lvl2pPr>
            <a:lvl3pPr marL="914415" indent="0">
              <a:buNone/>
              <a:defRPr sz="1600">
                <a:solidFill>
                  <a:schemeClr val="tx1">
                    <a:tint val="75000"/>
                  </a:schemeClr>
                </a:solidFill>
              </a:defRPr>
            </a:lvl3pPr>
            <a:lvl4pPr marL="1371621" indent="0">
              <a:buNone/>
              <a:defRPr sz="1400">
                <a:solidFill>
                  <a:schemeClr val="tx1">
                    <a:tint val="75000"/>
                  </a:schemeClr>
                </a:solidFill>
              </a:defRPr>
            </a:lvl4pPr>
            <a:lvl5pPr marL="1828829" indent="0">
              <a:buNone/>
              <a:defRPr sz="1400">
                <a:solidFill>
                  <a:schemeClr val="tx1">
                    <a:tint val="75000"/>
                  </a:schemeClr>
                </a:solidFill>
              </a:defRPr>
            </a:lvl5pPr>
            <a:lvl6pPr marL="2286036" indent="0">
              <a:buNone/>
              <a:defRPr sz="1400">
                <a:solidFill>
                  <a:schemeClr val="tx1">
                    <a:tint val="75000"/>
                  </a:schemeClr>
                </a:solidFill>
              </a:defRPr>
            </a:lvl6pPr>
            <a:lvl7pPr marL="2743244" indent="0">
              <a:buNone/>
              <a:defRPr sz="1400">
                <a:solidFill>
                  <a:schemeClr val="tx1">
                    <a:tint val="75000"/>
                  </a:schemeClr>
                </a:solidFill>
              </a:defRPr>
            </a:lvl7pPr>
            <a:lvl8pPr marL="3200451" indent="0">
              <a:buNone/>
              <a:defRPr sz="1400">
                <a:solidFill>
                  <a:schemeClr val="tx1">
                    <a:tint val="75000"/>
                  </a:schemeClr>
                </a:solidFill>
              </a:defRPr>
            </a:lvl8pPr>
            <a:lvl9pPr marL="3657658"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2396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7" indent="0">
              <a:buFontTx/>
              <a:buNone/>
              <a:defRPr/>
            </a:lvl2pPr>
            <a:lvl3pPr marL="914415" indent="0">
              <a:buFontTx/>
              <a:buNone/>
              <a:defRPr/>
            </a:lvl3pPr>
            <a:lvl4pPr marL="1371621" indent="0">
              <a:buFontTx/>
              <a:buNone/>
              <a:defRPr/>
            </a:lvl4pPr>
            <a:lvl5pPr marL="1828829"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7" indent="0">
              <a:buNone/>
              <a:defRPr sz="1800">
                <a:solidFill>
                  <a:schemeClr val="tx1">
                    <a:tint val="75000"/>
                  </a:schemeClr>
                </a:solidFill>
              </a:defRPr>
            </a:lvl2pPr>
            <a:lvl3pPr marL="914415" indent="0">
              <a:buNone/>
              <a:defRPr sz="1600">
                <a:solidFill>
                  <a:schemeClr val="tx1">
                    <a:tint val="75000"/>
                  </a:schemeClr>
                </a:solidFill>
              </a:defRPr>
            </a:lvl3pPr>
            <a:lvl4pPr marL="1371621" indent="0">
              <a:buNone/>
              <a:defRPr sz="1400">
                <a:solidFill>
                  <a:schemeClr val="tx1">
                    <a:tint val="75000"/>
                  </a:schemeClr>
                </a:solidFill>
              </a:defRPr>
            </a:lvl4pPr>
            <a:lvl5pPr marL="1828829" indent="0">
              <a:buNone/>
              <a:defRPr sz="1400">
                <a:solidFill>
                  <a:schemeClr val="tx1">
                    <a:tint val="75000"/>
                  </a:schemeClr>
                </a:solidFill>
              </a:defRPr>
            </a:lvl5pPr>
            <a:lvl6pPr marL="2286036" indent="0">
              <a:buNone/>
              <a:defRPr sz="1400">
                <a:solidFill>
                  <a:schemeClr val="tx1">
                    <a:tint val="75000"/>
                  </a:schemeClr>
                </a:solidFill>
              </a:defRPr>
            </a:lvl6pPr>
            <a:lvl7pPr marL="2743244" indent="0">
              <a:buNone/>
              <a:defRPr sz="1400">
                <a:solidFill>
                  <a:schemeClr val="tx1">
                    <a:tint val="75000"/>
                  </a:schemeClr>
                </a:solidFill>
              </a:defRPr>
            </a:lvl7pPr>
            <a:lvl8pPr marL="3200451" indent="0">
              <a:buNone/>
              <a:defRPr sz="1400">
                <a:solidFill>
                  <a:schemeClr val="tx1">
                    <a:tint val="75000"/>
                  </a:schemeClr>
                </a:solidFill>
              </a:defRPr>
            </a:lvl8pPr>
            <a:lvl9pPr marL="3657658"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sz="1800" dirty="0">
              <a:solidFill>
                <a:schemeClr val="accent1">
                  <a:lumMod val="60000"/>
                  <a:lumOff val="40000"/>
                </a:schemeClr>
              </a:solidFill>
              <a:latin typeface="Arial"/>
            </a:endParaRPr>
          </a:p>
        </p:txBody>
      </p:sp>
    </p:spTree>
    <p:extLst>
      <p:ext uri="{BB962C8B-B14F-4D97-AF65-F5344CB8AC3E}">
        <p14:creationId xmlns:p14="http://schemas.microsoft.com/office/powerpoint/2010/main" val="1071568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7" indent="0">
              <a:buNone/>
              <a:defRPr sz="1800">
                <a:solidFill>
                  <a:schemeClr val="tx1">
                    <a:tint val="75000"/>
                  </a:schemeClr>
                </a:solidFill>
              </a:defRPr>
            </a:lvl2pPr>
            <a:lvl3pPr marL="914415" indent="0">
              <a:buNone/>
              <a:defRPr sz="1600">
                <a:solidFill>
                  <a:schemeClr val="tx1">
                    <a:tint val="75000"/>
                  </a:schemeClr>
                </a:solidFill>
              </a:defRPr>
            </a:lvl3pPr>
            <a:lvl4pPr marL="1371621" indent="0">
              <a:buNone/>
              <a:defRPr sz="1400">
                <a:solidFill>
                  <a:schemeClr val="tx1">
                    <a:tint val="75000"/>
                  </a:schemeClr>
                </a:solidFill>
              </a:defRPr>
            </a:lvl4pPr>
            <a:lvl5pPr marL="1828829" indent="0">
              <a:buNone/>
              <a:defRPr sz="1400">
                <a:solidFill>
                  <a:schemeClr val="tx1">
                    <a:tint val="75000"/>
                  </a:schemeClr>
                </a:solidFill>
              </a:defRPr>
            </a:lvl5pPr>
            <a:lvl6pPr marL="2286036" indent="0">
              <a:buNone/>
              <a:defRPr sz="1400">
                <a:solidFill>
                  <a:schemeClr val="tx1">
                    <a:tint val="75000"/>
                  </a:schemeClr>
                </a:solidFill>
              </a:defRPr>
            </a:lvl6pPr>
            <a:lvl7pPr marL="2743244" indent="0">
              <a:buNone/>
              <a:defRPr sz="1400">
                <a:solidFill>
                  <a:schemeClr val="tx1">
                    <a:tint val="75000"/>
                  </a:schemeClr>
                </a:solidFill>
              </a:defRPr>
            </a:lvl7pPr>
            <a:lvl8pPr marL="3200451" indent="0">
              <a:buNone/>
              <a:defRPr sz="1400">
                <a:solidFill>
                  <a:schemeClr val="tx1">
                    <a:tint val="75000"/>
                  </a:schemeClr>
                </a:solidFill>
              </a:defRPr>
            </a:lvl8pPr>
            <a:lvl9pPr marL="3657658"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77165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4" y="4013200"/>
            <a:ext cx="8596669" cy="514248"/>
          </a:xfrm>
        </p:spPr>
        <p:txBody>
          <a:bodyPr anchor="b">
            <a:noAutofit/>
          </a:bodyPr>
          <a:lstStyle>
            <a:lvl1pPr marL="0" indent="0">
              <a:buFontTx/>
              <a:buNone/>
              <a:defRPr sz="2400">
                <a:solidFill>
                  <a:schemeClr val="tx1">
                    <a:lumMod val="75000"/>
                    <a:lumOff val="25000"/>
                  </a:schemeClr>
                </a:solidFill>
              </a:defRPr>
            </a:lvl1pPr>
            <a:lvl2pPr marL="457207" indent="0">
              <a:buFontTx/>
              <a:buNone/>
              <a:defRPr/>
            </a:lvl2pPr>
            <a:lvl3pPr marL="914415" indent="0">
              <a:buFontTx/>
              <a:buNone/>
              <a:defRPr/>
            </a:lvl3pPr>
            <a:lvl4pPr marL="1371621" indent="0">
              <a:buFontTx/>
              <a:buNone/>
              <a:defRPr/>
            </a:lvl4pPr>
            <a:lvl5pPr marL="1828829"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7" indent="0">
              <a:buNone/>
              <a:defRPr sz="1800">
                <a:solidFill>
                  <a:schemeClr val="tx1">
                    <a:tint val="75000"/>
                  </a:schemeClr>
                </a:solidFill>
              </a:defRPr>
            </a:lvl2pPr>
            <a:lvl3pPr marL="914415" indent="0">
              <a:buNone/>
              <a:defRPr sz="1600">
                <a:solidFill>
                  <a:schemeClr val="tx1">
                    <a:tint val="75000"/>
                  </a:schemeClr>
                </a:solidFill>
              </a:defRPr>
            </a:lvl3pPr>
            <a:lvl4pPr marL="1371621" indent="0">
              <a:buNone/>
              <a:defRPr sz="1400">
                <a:solidFill>
                  <a:schemeClr val="tx1">
                    <a:tint val="75000"/>
                  </a:schemeClr>
                </a:solidFill>
              </a:defRPr>
            </a:lvl4pPr>
            <a:lvl5pPr marL="1828829" indent="0">
              <a:buNone/>
              <a:defRPr sz="1400">
                <a:solidFill>
                  <a:schemeClr val="tx1">
                    <a:tint val="75000"/>
                  </a:schemeClr>
                </a:solidFill>
              </a:defRPr>
            </a:lvl5pPr>
            <a:lvl6pPr marL="2286036" indent="0">
              <a:buNone/>
              <a:defRPr sz="1400">
                <a:solidFill>
                  <a:schemeClr val="tx1">
                    <a:tint val="75000"/>
                  </a:schemeClr>
                </a:solidFill>
              </a:defRPr>
            </a:lvl6pPr>
            <a:lvl7pPr marL="2743244" indent="0">
              <a:buNone/>
              <a:defRPr sz="1400">
                <a:solidFill>
                  <a:schemeClr val="tx1">
                    <a:tint val="75000"/>
                  </a:schemeClr>
                </a:solidFill>
              </a:defRPr>
            </a:lvl7pPr>
            <a:lvl8pPr marL="3200451" indent="0">
              <a:buNone/>
              <a:defRPr sz="1400">
                <a:solidFill>
                  <a:schemeClr val="tx1">
                    <a:tint val="75000"/>
                  </a:schemeClr>
                </a:solidFill>
              </a:defRPr>
            </a:lvl8pPr>
            <a:lvl9pPr marL="3657658"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61236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8588203"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77334" y="4013200"/>
            <a:ext cx="8596669" cy="514248"/>
          </a:xfrm>
        </p:spPr>
        <p:txBody>
          <a:bodyPr anchor="b">
            <a:noAutofit/>
          </a:bodyPr>
          <a:lstStyle>
            <a:lvl1pPr marL="0" indent="0">
              <a:buFontTx/>
              <a:buNone/>
              <a:defRPr sz="2400">
                <a:solidFill>
                  <a:schemeClr val="accent1"/>
                </a:solidFill>
              </a:defRPr>
            </a:lvl1pPr>
            <a:lvl2pPr marL="457207" indent="0">
              <a:buFontTx/>
              <a:buNone/>
              <a:defRPr/>
            </a:lvl2pPr>
            <a:lvl3pPr marL="914415" indent="0">
              <a:buFontTx/>
              <a:buNone/>
              <a:defRPr/>
            </a:lvl3pPr>
            <a:lvl4pPr marL="1371621" indent="0">
              <a:buFontTx/>
              <a:buNone/>
              <a:defRPr/>
            </a:lvl4pPr>
            <a:lvl5pPr marL="1828829"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7" indent="0">
              <a:buNone/>
              <a:defRPr sz="1800">
                <a:solidFill>
                  <a:schemeClr val="tx1">
                    <a:tint val="75000"/>
                  </a:schemeClr>
                </a:solidFill>
              </a:defRPr>
            </a:lvl2pPr>
            <a:lvl3pPr marL="914415" indent="0">
              <a:buNone/>
              <a:defRPr sz="1600">
                <a:solidFill>
                  <a:schemeClr val="tx1">
                    <a:tint val="75000"/>
                  </a:schemeClr>
                </a:solidFill>
              </a:defRPr>
            </a:lvl3pPr>
            <a:lvl4pPr marL="1371621" indent="0">
              <a:buNone/>
              <a:defRPr sz="1400">
                <a:solidFill>
                  <a:schemeClr val="tx1">
                    <a:tint val="75000"/>
                  </a:schemeClr>
                </a:solidFill>
              </a:defRPr>
            </a:lvl4pPr>
            <a:lvl5pPr marL="1828829" indent="0">
              <a:buNone/>
              <a:defRPr sz="1400">
                <a:solidFill>
                  <a:schemeClr val="tx1">
                    <a:tint val="75000"/>
                  </a:schemeClr>
                </a:solidFill>
              </a:defRPr>
            </a:lvl5pPr>
            <a:lvl6pPr marL="2286036" indent="0">
              <a:buNone/>
              <a:defRPr sz="1400">
                <a:solidFill>
                  <a:schemeClr val="tx1">
                    <a:tint val="75000"/>
                  </a:schemeClr>
                </a:solidFill>
              </a:defRPr>
            </a:lvl6pPr>
            <a:lvl7pPr marL="2743244" indent="0">
              <a:buNone/>
              <a:defRPr sz="1400">
                <a:solidFill>
                  <a:schemeClr val="tx1">
                    <a:tint val="75000"/>
                  </a:schemeClr>
                </a:solidFill>
              </a:defRPr>
            </a:lvl7pPr>
            <a:lvl8pPr marL="3200451" indent="0">
              <a:buNone/>
              <a:defRPr sz="1400">
                <a:solidFill>
                  <a:schemeClr val="tx1">
                    <a:tint val="75000"/>
                  </a:schemeClr>
                </a:solidFill>
              </a:defRPr>
            </a:lvl8pPr>
            <a:lvl9pPr marL="3657658"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15291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41044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5" y="609600"/>
            <a:ext cx="1304743"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698877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05BFA754-D5C3-4E66-96A6-867B257F58DC}" type="datetimeFigureOut">
              <a:rPr lang="en-US" smtClean="0"/>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84065D-F351-4B03-BD91-D8A6B8D4B362}" type="slidenum">
              <a:rPr lang="en-US" smtClean="0"/>
              <a:t>‹N›</a:t>
            </a:fld>
            <a:endParaRPr lang="en-US" dirty="0"/>
          </a:p>
        </p:txBody>
      </p:sp>
    </p:spTree>
    <p:extLst>
      <p:ext uri="{BB962C8B-B14F-4D97-AF65-F5344CB8AC3E}">
        <p14:creationId xmlns:p14="http://schemas.microsoft.com/office/powerpoint/2010/main" val="2890384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7" indent="0">
              <a:buNone/>
              <a:defRPr sz="1800">
                <a:solidFill>
                  <a:schemeClr val="tx1">
                    <a:tint val="75000"/>
                  </a:schemeClr>
                </a:solidFill>
              </a:defRPr>
            </a:lvl2pPr>
            <a:lvl3pPr marL="914415" indent="0">
              <a:buNone/>
              <a:defRPr sz="1600">
                <a:solidFill>
                  <a:schemeClr val="tx1">
                    <a:tint val="75000"/>
                  </a:schemeClr>
                </a:solidFill>
              </a:defRPr>
            </a:lvl3pPr>
            <a:lvl4pPr marL="1371621" indent="0">
              <a:buNone/>
              <a:defRPr sz="1400">
                <a:solidFill>
                  <a:schemeClr val="tx1">
                    <a:tint val="75000"/>
                  </a:schemeClr>
                </a:solidFill>
              </a:defRPr>
            </a:lvl4pPr>
            <a:lvl5pPr marL="1828829" indent="0">
              <a:buNone/>
              <a:defRPr sz="1400">
                <a:solidFill>
                  <a:schemeClr val="tx1">
                    <a:tint val="75000"/>
                  </a:schemeClr>
                </a:solidFill>
              </a:defRPr>
            </a:lvl5pPr>
            <a:lvl6pPr marL="2286036" indent="0">
              <a:buNone/>
              <a:defRPr sz="1400">
                <a:solidFill>
                  <a:schemeClr val="tx1">
                    <a:tint val="75000"/>
                  </a:schemeClr>
                </a:solidFill>
              </a:defRPr>
            </a:lvl6pPr>
            <a:lvl7pPr marL="2743244" indent="0">
              <a:buNone/>
              <a:defRPr sz="1400">
                <a:solidFill>
                  <a:schemeClr val="tx1">
                    <a:tint val="75000"/>
                  </a:schemeClr>
                </a:solidFill>
              </a:defRPr>
            </a:lvl7pPr>
            <a:lvl8pPr marL="3200451" indent="0">
              <a:buNone/>
              <a:defRPr sz="1400">
                <a:solidFill>
                  <a:schemeClr val="tx1">
                    <a:tint val="75000"/>
                  </a:schemeClr>
                </a:solidFill>
              </a:defRPr>
            </a:lvl8pPr>
            <a:lvl9pPr marL="3657658"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12120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77336" y="2160589"/>
            <a:ext cx="4184035" cy="388077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90"/>
            <a:ext cx="4184034" cy="388077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6/5/2015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‹N›</a:t>
            </a:fld>
            <a:endParaRPr lang="en-US" dirty="0"/>
          </a:p>
        </p:txBody>
      </p:sp>
    </p:spTree>
    <p:extLst>
      <p:ext uri="{BB962C8B-B14F-4D97-AF65-F5344CB8AC3E}">
        <p14:creationId xmlns:p14="http://schemas.microsoft.com/office/powerpoint/2010/main" val="3388305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75747" y="2160984"/>
            <a:ext cx="4185623" cy="576262"/>
          </a:xfrm>
        </p:spPr>
        <p:txBody>
          <a:bodyPr anchor="b">
            <a:noAutofit/>
          </a:bodyPr>
          <a:lstStyle>
            <a:lvl1pPr marL="0" indent="0">
              <a:buNone/>
              <a:defRPr sz="2400" b="0"/>
            </a:lvl1pPr>
            <a:lvl2pPr marL="457207" indent="0">
              <a:buNone/>
              <a:defRPr sz="2000" b="1"/>
            </a:lvl2pPr>
            <a:lvl3pPr marL="914415" indent="0">
              <a:buNone/>
              <a:defRPr sz="1800" b="1"/>
            </a:lvl3pPr>
            <a:lvl4pPr marL="1371621" indent="0">
              <a:buNone/>
              <a:defRPr sz="1600" b="1"/>
            </a:lvl4pPr>
            <a:lvl5pPr marL="1828829" indent="0">
              <a:buNone/>
              <a:defRPr sz="1600" b="1"/>
            </a:lvl5pPr>
            <a:lvl6pPr marL="2286036" indent="0">
              <a:buNone/>
              <a:defRPr sz="1600" b="1"/>
            </a:lvl6pPr>
            <a:lvl7pPr marL="2743244" indent="0">
              <a:buNone/>
              <a:defRPr sz="1600" b="1"/>
            </a:lvl7pPr>
            <a:lvl8pPr marL="3200451" indent="0">
              <a:buNone/>
              <a:defRPr sz="1600" b="1"/>
            </a:lvl8pPr>
            <a:lvl9pPr marL="3657658"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5747" y="2737246"/>
            <a:ext cx="4185623"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4"/>
            <a:ext cx="4185618" cy="576262"/>
          </a:xfrm>
        </p:spPr>
        <p:txBody>
          <a:bodyPr anchor="b">
            <a:noAutofit/>
          </a:bodyPr>
          <a:lstStyle>
            <a:lvl1pPr marL="0" indent="0">
              <a:buNone/>
              <a:defRPr sz="2400" b="0"/>
            </a:lvl1pPr>
            <a:lvl2pPr marL="457207" indent="0">
              <a:buNone/>
              <a:defRPr sz="2000" b="1"/>
            </a:lvl2pPr>
            <a:lvl3pPr marL="914415" indent="0">
              <a:buNone/>
              <a:defRPr sz="1800" b="1"/>
            </a:lvl3pPr>
            <a:lvl4pPr marL="1371621" indent="0">
              <a:buNone/>
              <a:defRPr sz="1600" b="1"/>
            </a:lvl4pPr>
            <a:lvl5pPr marL="1828829" indent="0">
              <a:buNone/>
              <a:defRPr sz="1600" b="1"/>
            </a:lvl5pPr>
            <a:lvl6pPr marL="2286036" indent="0">
              <a:buNone/>
              <a:defRPr sz="1600" b="1"/>
            </a:lvl6pPr>
            <a:lvl7pPr marL="2743244" indent="0">
              <a:buNone/>
              <a:defRPr sz="1600" b="1"/>
            </a:lvl7pPr>
            <a:lvl8pPr marL="3200451" indent="0">
              <a:buNone/>
              <a:defRPr sz="1600" b="1"/>
            </a:lvl8pPr>
            <a:lvl9pPr marL="3657658"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5088386" y="2737246"/>
            <a:ext cx="4185617" cy="330411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4996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8286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48799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5"/>
            <a:ext cx="3854528"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4760462" y="514924"/>
            <a:ext cx="4513541" cy="552643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70"/>
            <a:ext cx="3854528" cy="2584449"/>
          </a:xfrm>
        </p:spPr>
        <p:txBody>
          <a:bodyPr>
            <a:normAutofit/>
          </a:bodyPr>
          <a:lstStyle>
            <a:lvl1pPr marL="0" indent="0">
              <a:buNone/>
              <a:defRPr sz="1400"/>
            </a:lvl1pPr>
            <a:lvl2pPr marL="457071" indent="0">
              <a:buNone/>
              <a:defRPr sz="1400"/>
            </a:lvl2pPr>
            <a:lvl3pPr marL="914140" indent="0">
              <a:buNone/>
              <a:defRPr sz="1200"/>
            </a:lvl3pPr>
            <a:lvl4pPr marL="1371211" indent="0">
              <a:buNone/>
              <a:defRPr sz="1000"/>
            </a:lvl4pPr>
            <a:lvl5pPr marL="1828280" indent="0">
              <a:buNone/>
              <a:defRPr sz="1000"/>
            </a:lvl5pPr>
            <a:lvl6pPr marL="2285350" indent="0">
              <a:buNone/>
              <a:defRPr sz="1000"/>
            </a:lvl6pPr>
            <a:lvl7pPr marL="2742421" indent="0">
              <a:buNone/>
              <a:defRPr sz="1000"/>
            </a:lvl7pPr>
            <a:lvl8pPr marL="3199490" indent="0">
              <a:buNone/>
              <a:defRPr sz="1000"/>
            </a:lvl8pPr>
            <a:lvl9pPr marL="3656561" indent="0">
              <a:buNone/>
              <a:defRPr sz="10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21665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6" y="4800600"/>
            <a:ext cx="8596667"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7" indent="0">
              <a:buNone/>
              <a:defRPr sz="1600"/>
            </a:lvl2pPr>
            <a:lvl3pPr marL="914415" indent="0">
              <a:buNone/>
              <a:defRPr sz="1600"/>
            </a:lvl3pPr>
            <a:lvl4pPr marL="1371621" indent="0">
              <a:buNone/>
              <a:defRPr sz="1600"/>
            </a:lvl4pPr>
            <a:lvl5pPr marL="1828829" indent="0">
              <a:buNone/>
              <a:defRPr sz="1600"/>
            </a:lvl5pPr>
            <a:lvl6pPr marL="2286036" indent="0">
              <a:buNone/>
              <a:defRPr sz="1600"/>
            </a:lvl6pPr>
            <a:lvl7pPr marL="2743244" indent="0">
              <a:buNone/>
              <a:defRPr sz="1600"/>
            </a:lvl7pPr>
            <a:lvl8pPr marL="3200451" indent="0">
              <a:buNone/>
              <a:defRPr sz="1600"/>
            </a:lvl8pPr>
            <a:lvl9pPr marL="3657658"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77336" y="5367338"/>
            <a:ext cx="8596667" cy="674024"/>
          </a:xfrm>
        </p:spPr>
        <p:txBody>
          <a:bodyPr>
            <a:normAutofit/>
          </a:bodyPr>
          <a:lstStyle>
            <a:lvl1pPr marL="0" indent="0">
              <a:buNone/>
              <a:defRPr sz="1200"/>
            </a:lvl1pPr>
            <a:lvl2pPr marL="457207" indent="0">
              <a:buNone/>
              <a:defRPr sz="1200"/>
            </a:lvl2pPr>
            <a:lvl3pPr marL="914415" indent="0">
              <a:buNone/>
              <a:defRPr sz="1000"/>
            </a:lvl3pPr>
            <a:lvl4pPr marL="1371621" indent="0">
              <a:buNone/>
              <a:defRPr sz="900"/>
            </a:lvl4pPr>
            <a:lvl5pPr marL="1828829" indent="0">
              <a:buNone/>
              <a:defRPr sz="900"/>
            </a:lvl5pPr>
            <a:lvl6pPr marL="2286036" indent="0">
              <a:buNone/>
              <a:defRPr sz="900"/>
            </a:lvl6pPr>
            <a:lvl7pPr marL="2743244" indent="0">
              <a:buNone/>
              <a:defRPr sz="900"/>
            </a:lvl7pPr>
            <a:lvl8pPr marL="3200451" indent="0">
              <a:buNone/>
              <a:defRPr sz="900"/>
            </a:lvl8pPr>
            <a:lvl9pPr marL="3657658"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6/5/2015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1539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6"/>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1"/>
            <a:ext cx="8596668"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77334" y="2160590"/>
            <a:ext cx="8596668" cy="388077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6/5/2015</a:t>
            </a:fld>
            <a:endParaRPr lang="en-US" dirty="0"/>
          </a:p>
        </p:txBody>
      </p:sp>
      <p:sp>
        <p:nvSpPr>
          <p:cNvPr id="5" name="Footer Placeholder 4"/>
          <p:cNvSpPr>
            <a:spLocks noGrp="1"/>
          </p:cNvSpPr>
          <p:nvPr>
            <p:ph type="ftr" sz="quarter" idx="3"/>
          </p:nvPr>
        </p:nvSpPr>
        <p:spPr>
          <a:xfrm>
            <a:off x="677334"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5"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20403696"/>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Lst>
  <p:txStyles>
    <p:titleStyle>
      <a:lvl1pPr algn="l" defTabSz="457207"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62" indent="-285755" algn="l" defTabSz="457207"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18" indent="-228603" algn="l" defTabSz="457207"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26" indent="-228603" algn="l" defTabSz="457207"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33" indent="-228603" algn="l" defTabSz="457207"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40" indent="-228603" algn="l" defTabSz="457207"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47" indent="-228603" algn="l" defTabSz="457207"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54" indent="-228603" algn="l" defTabSz="457207"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62" indent="-228603" algn="l" defTabSz="457207"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1" algn="l" defTabSz="457207" rtl="0" eaLnBrk="1" latinLnBrk="0" hangingPunct="1">
        <a:defRPr sz="1800" kern="1200">
          <a:solidFill>
            <a:schemeClr val="tx1"/>
          </a:solidFill>
          <a:latin typeface="+mn-lt"/>
          <a:ea typeface="+mn-ea"/>
          <a:cs typeface="+mn-cs"/>
        </a:defRPr>
      </a:lvl4pPr>
      <a:lvl5pPr marL="1828829" algn="l" defTabSz="457207" rtl="0" eaLnBrk="1" latinLnBrk="0" hangingPunct="1">
        <a:defRPr sz="1800" kern="1200">
          <a:solidFill>
            <a:schemeClr val="tx1"/>
          </a:solidFill>
          <a:latin typeface="+mn-lt"/>
          <a:ea typeface="+mn-ea"/>
          <a:cs typeface="+mn-cs"/>
        </a:defRPr>
      </a:lvl5pPr>
      <a:lvl6pPr marL="2286036" algn="l" defTabSz="457207" rtl="0" eaLnBrk="1" latinLnBrk="0" hangingPunct="1">
        <a:defRPr sz="1800" kern="1200">
          <a:solidFill>
            <a:schemeClr val="tx1"/>
          </a:solidFill>
          <a:latin typeface="+mn-lt"/>
          <a:ea typeface="+mn-ea"/>
          <a:cs typeface="+mn-cs"/>
        </a:defRPr>
      </a:lvl6pPr>
      <a:lvl7pPr marL="2743244" algn="l" defTabSz="457207" rtl="0" eaLnBrk="1" latinLnBrk="0" hangingPunct="1">
        <a:defRPr sz="1800" kern="1200">
          <a:solidFill>
            <a:schemeClr val="tx1"/>
          </a:solidFill>
          <a:latin typeface="+mn-lt"/>
          <a:ea typeface="+mn-ea"/>
          <a:cs typeface="+mn-cs"/>
        </a:defRPr>
      </a:lvl7pPr>
      <a:lvl8pPr marL="3200451" algn="l" defTabSz="457207" rtl="0" eaLnBrk="1" latinLnBrk="0" hangingPunct="1">
        <a:defRPr sz="1800" kern="1200">
          <a:solidFill>
            <a:schemeClr val="tx1"/>
          </a:solidFill>
          <a:latin typeface="+mn-lt"/>
          <a:ea typeface="+mn-ea"/>
          <a:cs typeface="+mn-cs"/>
        </a:defRPr>
      </a:lvl8pPr>
      <a:lvl9pPr marL="3657658"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se.i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gse.it/it/Conto%20Termico/Pages/default.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8800" b="1" dirty="0">
                <a:effectLst>
                  <a:outerShdw blurRad="38100" dist="38100" dir="2700000" algn="tl">
                    <a:srgbClr val="000000">
                      <a:alpha val="43137"/>
                    </a:srgbClr>
                  </a:outerShdw>
                </a:effectLst>
              </a:rPr>
              <a:t>Conto Termico</a:t>
            </a:r>
          </a:p>
        </p:txBody>
      </p:sp>
      <p:sp>
        <p:nvSpPr>
          <p:cNvPr id="3" name="Sottotitolo 2"/>
          <p:cNvSpPr>
            <a:spLocks noGrp="1"/>
          </p:cNvSpPr>
          <p:nvPr>
            <p:ph type="subTitle" idx="1"/>
          </p:nvPr>
        </p:nvSpPr>
        <p:spPr/>
        <p:txBody>
          <a:bodyPr>
            <a:noAutofit/>
          </a:bodyPr>
          <a:lstStyle/>
          <a:p>
            <a:r>
              <a:rPr lang="it-IT" sz="3600" dirty="0"/>
              <a:t>Cosa sapere e cosa fare per usufruire delle agevolazioni </a:t>
            </a:r>
          </a:p>
        </p:txBody>
      </p:sp>
    </p:spTree>
    <p:extLst>
      <p:ext uri="{BB962C8B-B14F-4D97-AF65-F5344CB8AC3E}">
        <p14:creationId xmlns:p14="http://schemas.microsoft.com/office/powerpoint/2010/main" val="1486195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22301"/>
            <a:ext cx="8596668" cy="1320800"/>
          </a:xfrm>
        </p:spPr>
        <p:txBody>
          <a:bodyPr/>
          <a:lstStyle/>
          <a:p>
            <a:r>
              <a:rPr lang="it-IT" dirty="0" smtClean="0"/>
              <a:t>Quali spese possono essere detratte?</a:t>
            </a:r>
            <a:endParaRPr lang="it-IT" dirty="0"/>
          </a:p>
        </p:txBody>
      </p:sp>
      <p:sp>
        <p:nvSpPr>
          <p:cNvPr id="3" name="Segnaposto contenuto 2"/>
          <p:cNvSpPr>
            <a:spLocks noGrp="1"/>
          </p:cNvSpPr>
          <p:nvPr>
            <p:ph idx="1"/>
          </p:nvPr>
        </p:nvSpPr>
        <p:spPr>
          <a:xfrm>
            <a:off x="677334" y="1420586"/>
            <a:ext cx="9601196" cy="5176157"/>
          </a:xfrm>
        </p:spPr>
        <p:txBody>
          <a:bodyPr>
            <a:normAutofit/>
          </a:bodyPr>
          <a:lstStyle/>
          <a:p>
            <a:pPr marL="0" indent="0">
              <a:buNone/>
            </a:pPr>
            <a:r>
              <a:rPr lang="it-IT" dirty="0"/>
              <a:t>Di seguito sono elencate le spese ammesse ai fini del calcolo dell’incentivo, che dovranno essere riportate, quando pertinenti, nelle fatture attestanti gli interventi effettuati: </a:t>
            </a:r>
            <a:endParaRPr lang="it-IT" dirty="0" smtClean="0"/>
          </a:p>
          <a:p>
            <a:r>
              <a:rPr lang="it-IT" dirty="0" smtClean="0"/>
              <a:t>smontaggio </a:t>
            </a:r>
            <a:r>
              <a:rPr lang="it-IT" dirty="0"/>
              <a:t>e dismissione dell’impianto di climatizzazione invernale esistente, parziale o </a:t>
            </a:r>
            <a:r>
              <a:rPr lang="it-IT" dirty="0" smtClean="0"/>
              <a:t>totale</a:t>
            </a:r>
          </a:p>
          <a:p>
            <a:r>
              <a:rPr lang="it-IT" dirty="0" smtClean="0"/>
              <a:t>fornitura </a:t>
            </a:r>
            <a:r>
              <a:rPr lang="it-IT" dirty="0"/>
              <a:t>e posa in opera di tutte le apparecchiature termiche, meccaniche, elettriche ed elettroniche, dei sistemi di contabilizzazione </a:t>
            </a:r>
            <a:r>
              <a:rPr lang="it-IT" dirty="0" smtClean="0"/>
              <a:t>individuale</a:t>
            </a:r>
          </a:p>
          <a:p>
            <a:r>
              <a:rPr lang="it-IT" dirty="0" smtClean="0"/>
              <a:t>opere </a:t>
            </a:r>
            <a:r>
              <a:rPr lang="it-IT" dirty="0"/>
              <a:t>idrauliche e murarie necessarie per la sostituzione, a regola d’arte, dell’impianto di climatizzazione invernale </a:t>
            </a:r>
            <a:r>
              <a:rPr lang="it-IT" dirty="0" smtClean="0"/>
              <a:t>preesistente</a:t>
            </a:r>
          </a:p>
          <a:p>
            <a:r>
              <a:rPr lang="it-IT" dirty="0" smtClean="0"/>
              <a:t>interventi </a:t>
            </a:r>
            <a:r>
              <a:rPr lang="it-IT" dirty="0"/>
              <a:t>sulla rete di distribuzione, sui sistemi di trattamento dell’acqua, sui dispositivi di controllo e regolazione, sui sistemi di </a:t>
            </a:r>
            <a:r>
              <a:rPr lang="it-IT" dirty="0" smtClean="0"/>
              <a:t>emissione</a:t>
            </a:r>
          </a:p>
          <a:p>
            <a:r>
              <a:rPr lang="it-IT" dirty="0" smtClean="0"/>
              <a:t>prestazioni </a:t>
            </a:r>
            <a:r>
              <a:rPr lang="it-IT" dirty="0"/>
              <a:t>professionali connesse alla realizzazione dell’intervento. Pag. 75 Le spese ammissibili sono comprensive di IVA dove essa costituisce un costo</a:t>
            </a:r>
            <a:r>
              <a:rPr lang="it-IT" dirty="0" smtClean="0"/>
              <a:t>.</a:t>
            </a:r>
          </a:p>
          <a:p>
            <a:r>
              <a:rPr lang="it-IT" dirty="0" smtClean="0"/>
              <a:t>Il </a:t>
            </a:r>
            <a:r>
              <a:rPr lang="it-IT" dirty="0"/>
              <a:t>trasporto rientra tra le spese ammissibili perché facente parte della fornitura. L’acquisto dei materiali necessari alla costruzione della canna </a:t>
            </a:r>
            <a:r>
              <a:rPr lang="it-IT" dirty="0" smtClean="0"/>
              <a:t>fumaria</a:t>
            </a:r>
            <a:endParaRPr lang="it-IT" dirty="0"/>
          </a:p>
        </p:txBody>
      </p:sp>
    </p:spTree>
    <p:extLst>
      <p:ext uri="{BB962C8B-B14F-4D97-AF65-F5344CB8AC3E}">
        <p14:creationId xmlns:p14="http://schemas.microsoft.com/office/powerpoint/2010/main" val="306302665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calcolare l’incentivo</a:t>
            </a:r>
            <a:endParaRPr lang="it-IT" dirty="0"/>
          </a:p>
        </p:txBody>
      </p:sp>
      <p:sp>
        <p:nvSpPr>
          <p:cNvPr id="3" name="Segnaposto contenuto 2"/>
          <p:cNvSpPr>
            <a:spLocks noGrp="1"/>
          </p:cNvSpPr>
          <p:nvPr>
            <p:ph idx="1"/>
          </p:nvPr>
        </p:nvSpPr>
        <p:spPr>
          <a:xfrm>
            <a:off x="677334" y="1801360"/>
            <a:ext cx="9201452" cy="4403497"/>
          </a:xfrm>
        </p:spPr>
        <p:txBody>
          <a:bodyPr>
            <a:normAutofit/>
          </a:bodyPr>
          <a:lstStyle/>
          <a:p>
            <a:pPr marL="0" indent="0">
              <a:buNone/>
            </a:pPr>
            <a:r>
              <a:rPr lang="it-IT" sz="2000" dirty="0"/>
              <a:t>Per quanto riguarda </a:t>
            </a:r>
            <a:r>
              <a:rPr lang="it-IT" sz="2000" b="1" dirty="0">
                <a:effectLst>
                  <a:outerShdw blurRad="38100" dist="38100" dir="2700000" algn="tl">
                    <a:srgbClr val="000000">
                      <a:alpha val="43137"/>
                    </a:srgbClr>
                  </a:outerShdw>
                </a:effectLst>
              </a:rPr>
              <a:t>le stufe a </a:t>
            </a:r>
            <a:r>
              <a:rPr lang="it-IT" sz="2000" b="1" dirty="0" err="1">
                <a:effectLst>
                  <a:outerShdw blurRad="38100" dist="38100" dir="2700000" algn="tl">
                    <a:srgbClr val="000000">
                      <a:alpha val="43137"/>
                    </a:srgbClr>
                  </a:outerShdw>
                </a:effectLst>
              </a:rPr>
              <a:t>pellet</a:t>
            </a:r>
            <a:r>
              <a:rPr lang="it-IT" sz="2000" b="1" dirty="0">
                <a:effectLst>
                  <a:outerShdw blurRad="38100" dist="38100" dir="2700000" algn="tl">
                    <a:srgbClr val="000000">
                      <a:alpha val="43137"/>
                    </a:srgbClr>
                  </a:outerShdw>
                </a:effectLst>
              </a:rPr>
              <a:t> </a:t>
            </a:r>
            <a:r>
              <a:rPr lang="it-IT" sz="2000" dirty="0"/>
              <a:t>la formula per il calcolo degli incentivi è la seguente: </a:t>
            </a:r>
          </a:p>
          <a:p>
            <a:pPr marL="0" indent="0" algn="ctr">
              <a:buNone/>
            </a:pPr>
            <a:r>
              <a:rPr lang="it-IT" sz="2000" b="1" u="sng" dirty="0" err="1"/>
              <a:t>Ia</a:t>
            </a:r>
            <a:r>
              <a:rPr lang="it-IT" sz="2000" b="1" u="sng" dirty="0"/>
              <a:t> tot = 3,35 x In(</a:t>
            </a:r>
            <a:r>
              <a:rPr lang="it-IT" sz="2000" b="1" u="sng" dirty="0" err="1"/>
              <a:t>Pn</a:t>
            </a:r>
            <a:r>
              <a:rPr lang="it-IT" sz="2000" b="1" u="sng" dirty="0"/>
              <a:t> ) x </a:t>
            </a:r>
            <a:r>
              <a:rPr lang="it-IT" sz="2000" b="1" u="sng" dirty="0" err="1"/>
              <a:t>hr</a:t>
            </a:r>
            <a:r>
              <a:rPr lang="it-IT" sz="2000" b="1" u="sng" dirty="0"/>
              <a:t> x Ci x Ce </a:t>
            </a:r>
          </a:p>
          <a:p>
            <a:pPr marL="0" indent="0" algn="ctr">
              <a:buNone/>
            </a:pPr>
            <a:endParaRPr lang="it-IT" sz="2000" b="1" u="sng" dirty="0"/>
          </a:p>
          <a:p>
            <a:pPr marL="0" indent="0">
              <a:buNone/>
            </a:pPr>
            <a:r>
              <a:rPr lang="it-IT" sz="2000" b="1" dirty="0" err="1"/>
              <a:t>Ia</a:t>
            </a:r>
            <a:r>
              <a:rPr lang="it-IT" sz="2000" b="1" dirty="0"/>
              <a:t> tot </a:t>
            </a:r>
            <a:r>
              <a:rPr lang="it-IT" sz="2000" dirty="0"/>
              <a:t>è l’incentivo annuo in euro</a:t>
            </a:r>
          </a:p>
          <a:p>
            <a:pPr marL="0" indent="0">
              <a:buNone/>
            </a:pPr>
            <a:r>
              <a:rPr lang="it-IT" sz="2000" b="1" dirty="0" err="1"/>
              <a:t>Pn</a:t>
            </a:r>
            <a:r>
              <a:rPr lang="it-IT" sz="2000" dirty="0"/>
              <a:t> è la potenza termica nominale dell’impianto</a:t>
            </a:r>
          </a:p>
          <a:p>
            <a:pPr marL="0" indent="0">
              <a:buNone/>
            </a:pPr>
            <a:r>
              <a:rPr lang="it-IT" sz="2000" b="1" dirty="0" err="1"/>
              <a:t>hr</a:t>
            </a:r>
            <a:r>
              <a:rPr lang="it-IT" sz="2000" dirty="0"/>
              <a:t> sono le ore di funzionamento stimate in relazione alla zona climatica di appartenenza</a:t>
            </a:r>
          </a:p>
          <a:p>
            <a:pPr marL="0" indent="0">
              <a:buNone/>
            </a:pPr>
            <a:r>
              <a:rPr lang="it-IT" sz="2000" b="1" dirty="0"/>
              <a:t>Ci</a:t>
            </a:r>
            <a:r>
              <a:rPr lang="it-IT" sz="2000" dirty="0"/>
              <a:t> è il coefficiente di valorizzazione dell’energia termica prodotta. Per gli apparecchi con </a:t>
            </a:r>
            <a:r>
              <a:rPr lang="it-IT" sz="2000" dirty="0" err="1"/>
              <a:t>Pn</a:t>
            </a:r>
            <a:r>
              <a:rPr lang="it-IT" sz="2000" dirty="0"/>
              <a:t> inferiore o uguale a 35 kW vale 0,040 €/</a:t>
            </a:r>
            <a:r>
              <a:rPr lang="it-IT" sz="2000" dirty="0" err="1"/>
              <a:t>kWt</a:t>
            </a:r>
            <a:endParaRPr lang="it-IT" sz="2000" dirty="0"/>
          </a:p>
          <a:p>
            <a:pPr marL="0" indent="0">
              <a:buNone/>
            </a:pPr>
            <a:r>
              <a:rPr lang="it-IT" sz="2000" b="1" dirty="0"/>
              <a:t>Ce</a:t>
            </a:r>
            <a:r>
              <a:rPr lang="it-IT" sz="2000" dirty="0"/>
              <a:t> è il coefficiente premiante riferito alle emissioni di polveri. </a:t>
            </a:r>
          </a:p>
        </p:txBody>
      </p:sp>
    </p:spTree>
    <p:extLst>
      <p:ext uri="{BB962C8B-B14F-4D97-AF65-F5344CB8AC3E}">
        <p14:creationId xmlns:p14="http://schemas.microsoft.com/office/powerpoint/2010/main" val="20829632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calcolare l’incentivo</a:t>
            </a:r>
          </a:p>
        </p:txBody>
      </p:sp>
      <p:sp>
        <p:nvSpPr>
          <p:cNvPr id="3" name="Segnaposto contenuto 2"/>
          <p:cNvSpPr>
            <a:spLocks noGrp="1"/>
          </p:cNvSpPr>
          <p:nvPr>
            <p:ph idx="1"/>
          </p:nvPr>
        </p:nvSpPr>
        <p:spPr>
          <a:xfrm>
            <a:off x="677334" y="1752374"/>
            <a:ext cx="8596668" cy="4583112"/>
          </a:xfrm>
        </p:spPr>
        <p:txBody>
          <a:bodyPr>
            <a:normAutofit/>
          </a:bodyPr>
          <a:lstStyle/>
          <a:p>
            <a:pPr marL="0" indent="0">
              <a:buNone/>
            </a:pPr>
            <a:r>
              <a:rPr lang="it-IT" sz="2000" dirty="0"/>
              <a:t>Per quanto riguarda </a:t>
            </a:r>
            <a:r>
              <a:rPr lang="it-IT" sz="2000" b="1" dirty="0">
                <a:effectLst>
                  <a:outerShdw blurRad="38100" dist="38100" dir="2700000" algn="tl">
                    <a:srgbClr val="000000">
                      <a:alpha val="43137"/>
                    </a:srgbClr>
                  </a:outerShdw>
                </a:effectLst>
              </a:rPr>
              <a:t>le caldaie a biomassa</a:t>
            </a:r>
            <a:r>
              <a:rPr lang="it-IT" sz="2000" dirty="0"/>
              <a:t>, la formula per il calcolo degli incentivi è la seguente:</a:t>
            </a:r>
          </a:p>
          <a:p>
            <a:pPr marL="0" indent="0" algn="ctr">
              <a:buNone/>
            </a:pPr>
            <a:r>
              <a:rPr lang="it-IT" sz="2000" b="1" dirty="0"/>
              <a:t> </a:t>
            </a:r>
            <a:r>
              <a:rPr lang="it-IT" sz="2000" b="1" dirty="0" err="1"/>
              <a:t>Ia</a:t>
            </a:r>
            <a:r>
              <a:rPr lang="it-IT" sz="2000" b="1" dirty="0"/>
              <a:t> tot = </a:t>
            </a:r>
            <a:r>
              <a:rPr lang="it-IT" sz="2000" b="1" dirty="0" err="1"/>
              <a:t>Pn</a:t>
            </a:r>
            <a:r>
              <a:rPr lang="it-IT" sz="2000" b="1" dirty="0"/>
              <a:t> x </a:t>
            </a:r>
            <a:r>
              <a:rPr lang="it-IT" sz="2000" b="1" dirty="0" err="1"/>
              <a:t>hr</a:t>
            </a:r>
            <a:r>
              <a:rPr lang="it-IT" sz="2000" b="1" dirty="0"/>
              <a:t> x Ci x Ce </a:t>
            </a:r>
          </a:p>
          <a:p>
            <a:pPr marL="0" indent="0" algn="ctr">
              <a:buNone/>
            </a:pPr>
            <a:endParaRPr lang="it-IT" sz="2000" b="1" dirty="0"/>
          </a:p>
          <a:p>
            <a:pPr marL="0" indent="0">
              <a:buNone/>
            </a:pPr>
            <a:r>
              <a:rPr lang="it-IT" sz="2000" b="1" dirty="0" err="1"/>
              <a:t>Ia</a:t>
            </a:r>
            <a:r>
              <a:rPr lang="it-IT" sz="2000" b="1" dirty="0"/>
              <a:t> tot </a:t>
            </a:r>
            <a:r>
              <a:rPr lang="it-IT" sz="2000" dirty="0"/>
              <a:t>è l’incentivo annuo in euro</a:t>
            </a:r>
          </a:p>
          <a:p>
            <a:pPr marL="0" indent="0">
              <a:buNone/>
            </a:pPr>
            <a:r>
              <a:rPr lang="it-IT" sz="2000" b="1" dirty="0" err="1"/>
              <a:t>Pn</a:t>
            </a:r>
            <a:r>
              <a:rPr lang="it-IT" sz="2000" dirty="0"/>
              <a:t> è la potenza termica nominale dell’impianto</a:t>
            </a:r>
          </a:p>
          <a:p>
            <a:pPr marL="0" indent="0">
              <a:buNone/>
            </a:pPr>
            <a:r>
              <a:rPr lang="it-IT" sz="2000" b="1" dirty="0" err="1"/>
              <a:t>hr</a:t>
            </a:r>
            <a:r>
              <a:rPr lang="it-IT" sz="2000" dirty="0"/>
              <a:t> sono le ore di funzionamento stimate in relazione alla zona climatica di appartenenza</a:t>
            </a:r>
          </a:p>
          <a:p>
            <a:pPr marL="0" indent="0">
              <a:buNone/>
            </a:pPr>
            <a:r>
              <a:rPr lang="it-IT" sz="2000" b="1" dirty="0"/>
              <a:t>Ci</a:t>
            </a:r>
            <a:r>
              <a:rPr lang="it-IT" sz="2000" dirty="0"/>
              <a:t> è il coefficiente di valorizzazione dell’energia termica prodotta. Per le caldaie a con </a:t>
            </a:r>
            <a:r>
              <a:rPr lang="it-IT" sz="2000" dirty="0" err="1"/>
              <a:t>Pn</a:t>
            </a:r>
            <a:r>
              <a:rPr lang="it-IT" sz="2000" dirty="0"/>
              <a:t> inferiore o uguale a 35 kW è pari a 0,045 €/</a:t>
            </a:r>
            <a:r>
              <a:rPr lang="it-IT" sz="2000" dirty="0" err="1"/>
              <a:t>kWt</a:t>
            </a:r>
            <a:endParaRPr lang="it-IT" sz="2000" dirty="0"/>
          </a:p>
          <a:p>
            <a:pPr marL="0" indent="0">
              <a:buNone/>
            </a:pPr>
            <a:r>
              <a:rPr lang="it-IT" sz="2000" b="1" dirty="0"/>
              <a:t>Ce</a:t>
            </a:r>
            <a:r>
              <a:rPr lang="it-IT" sz="2000" dirty="0"/>
              <a:t> è il coefficiente premiante riferito alle emissioni di polveri. </a:t>
            </a:r>
          </a:p>
        </p:txBody>
      </p:sp>
    </p:spTree>
    <p:extLst>
      <p:ext uri="{BB962C8B-B14F-4D97-AF65-F5344CB8AC3E}">
        <p14:creationId xmlns:p14="http://schemas.microsoft.com/office/powerpoint/2010/main" val="4105490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09600"/>
            <a:ext cx="11527971" cy="1320800"/>
          </a:xfrm>
        </p:spPr>
        <p:txBody>
          <a:bodyPr/>
          <a:lstStyle/>
          <a:p>
            <a:pPr algn="ctr"/>
            <a:r>
              <a:rPr lang="it-IT" b="1" dirty="0" smtClean="0"/>
              <a:t>Tabelle Ce </a:t>
            </a:r>
            <a:endParaRPr lang="it-IT" b="1" dirty="0"/>
          </a:p>
        </p:txBody>
      </p:sp>
      <p:sp>
        <p:nvSpPr>
          <p:cNvPr id="3" name="Segnaposto testo 2"/>
          <p:cNvSpPr>
            <a:spLocks noGrp="1"/>
          </p:cNvSpPr>
          <p:nvPr>
            <p:ph type="body" idx="1"/>
          </p:nvPr>
        </p:nvSpPr>
        <p:spPr>
          <a:xfrm>
            <a:off x="1395791" y="1584721"/>
            <a:ext cx="4185623" cy="576262"/>
          </a:xfrm>
        </p:spPr>
        <p:txBody>
          <a:bodyPr/>
          <a:lstStyle/>
          <a:p>
            <a:r>
              <a:rPr lang="it-IT" dirty="0" smtClean="0"/>
              <a:t>STUFE A PELLET	</a:t>
            </a:r>
            <a:endParaRPr lang="it-IT" dirty="0"/>
          </a:p>
        </p:txBody>
      </p:sp>
      <p:sp>
        <p:nvSpPr>
          <p:cNvPr id="5" name="Segnaposto testo 4"/>
          <p:cNvSpPr>
            <a:spLocks noGrp="1"/>
          </p:cNvSpPr>
          <p:nvPr>
            <p:ph type="body" sz="quarter" idx="3"/>
          </p:nvPr>
        </p:nvSpPr>
        <p:spPr>
          <a:xfrm>
            <a:off x="7181193" y="1584721"/>
            <a:ext cx="4185618" cy="576262"/>
          </a:xfrm>
        </p:spPr>
        <p:txBody>
          <a:bodyPr/>
          <a:lstStyle/>
          <a:p>
            <a:r>
              <a:rPr lang="it-IT" dirty="0" smtClean="0"/>
              <a:t>CALDAIE A PELLET</a:t>
            </a:r>
            <a:endParaRPr lang="it-IT" dirty="0"/>
          </a:p>
        </p:txBody>
      </p:sp>
      <p:graphicFrame>
        <p:nvGraphicFramePr>
          <p:cNvPr id="12" name="Tabella 11"/>
          <p:cNvGraphicFramePr>
            <a:graphicFrameLocks noGrp="1"/>
          </p:cNvGraphicFramePr>
          <p:nvPr>
            <p:extLst>
              <p:ext uri="{D42A27DB-BD31-4B8C-83A1-F6EECF244321}">
                <p14:modId xmlns:p14="http://schemas.microsoft.com/office/powerpoint/2010/main" val="3120288524"/>
              </p:ext>
            </p:extLst>
          </p:nvPr>
        </p:nvGraphicFramePr>
        <p:xfrm>
          <a:off x="341478" y="2617040"/>
          <a:ext cx="5389851" cy="3124311"/>
        </p:xfrm>
        <a:graphic>
          <a:graphicData uri="http://schemas.openxmlformats.org/drawingml/2006/table">
            <a:tbl>
              <a:tblPr firstRow="1" bandRow="1">
                <a:tableStyleId>{3B4B98B0-60AC-42C2-AFA5-B58CD77FA1E5}</a:tableStyleId>
              </a:tblPr>
              <a:tblGrid>
                <a:gridCol w="4433811"/>
                <a:gridCol w="956040"/>
              </a:tblGrid>
              <a:tr h="1484018">
                <a:tc>
                  <a:txBody>
                    <a:bodyPr/>
                    <a:lstStyle/>
                    <a:p>
                      <a:r>
                        <a:rPr lang="it-IT" sz="1800" dirty="0" smtClean="0"/>
                        <a:t>Particolato primario totale complessivo della frazione considerabile</a:t>
                      </a:r>
                    </a:p>
                    <a:p>
                      <a:pPr algn="ctr"/>
                      <a:r>
                        <a:rPr lang="it-IT" sz="1800" dirty="0" smtClean="0"/>
                        <a:t>(PPBT)(*)</a:t>
                      </a:r>
                    </a:p>
                    <a:p>
                      <a:pPr algn="ctr"/>
                      <a:r>
                        <a:rPr lang="it-IT" sz="1800" dirty="0" smtClean="0"/>
                        <a:t>(mg/Nm³ </a:t>
                      </a:r>
                      <a:r>
                        <a:rPr lang="it-IT" sz="1800" dirty="0" err="1" smtClean="0"/>
                        <a:t>rif.</a:t>
                      </a:r>
                      <a:r>
                        <a:rPr lang="it-IT" sz="1800" dirty="0" smtClean="0"/>
                        <a:t> Al 13% O₂)</a:t>
                      </a:r>
                      <a:endParaRPr lang="it-IT" sz="1800" dirty="0"/>
                    </a:p>
                  </a:txBody>
                  <a:tcPr/>
                </a:tc>
                <a:tc>
                  <a:txBody>
                    <a:bodyPr/>
                    <a:lstStyle/>
                    <a:p>
                      <a:r>
                        <a:rPr lang="it-IT" sz="1800" dirty="0" smtClean="0"/>
                        <a:t>C</a:t>
                      </a:r>
                      <a:r>
                        <a:rPr lang="it-IT" sz="1200" dirty="0" smtClean="0"/>
                        <a:t>e</a:t>
                      </a:r>
                      <a:endParaRPr lang="it-IT" sz="1200" dirty="0"/>
                    </a:p>
                  </a:txBody>
                  <a:tcPr/>
                </a:tc>
              </a:tr>
              <a:tr h="495911">
                <a:tc>
                  <a:txBody>
                    <a:bodyPr/>
                    <a:lstStyle/>
                    <a:p>
                      <a:r>
                        <a:rPr lang="it-IT" sz="1800" dirty="0" smtClean="0"/>
                        <a:t>30&lt; Emissioni ≤ 40</a:t>
                      </a:r>
                      <a:endParaRPr lang="it-IT" sz="1800" dirty="0"/>
                    </a:p>
                  </a:txBody>
                  <a:tcPr/>
                </a:tc>
                <a:tc>
                  <a:txBody>
                    <a:bodyPr/>
                    <a:lstStyle/>
                    <a:p>
                      <a:r>
                        <a:rPr lang="it-IT" sz="1800" dirty="0" smtClean="0"/>
                        <a:t>1</a:t>
                      </a:r>
                      <a:endParaRPr lang="it-IT" sz="1800" dirty="0"/>
                    </a:p>
                  </a:txBody>
                  <a:tcPr/>
                </a:tc>
              </a:tr>
              <a:tr h="495911">
                <a:tc>
                  <a:txBody>
                    <a:bodyPr/>
                    <a:lstStyle/>
                    <a:p>
                      <a:r>
                        <a:rPr lang="it-IT" sz="1800" dirty="0" smtClean="0"/>
                        <a:t>20</a:t>
                      </a:r>
                      <a:r>
                        <a:rPr lang="it-IT" sz="1800" baseline="0" dirty="0" smtClean="0"/>
                        <a:t> </a:t>
                      </a:r>
                      <a:r>
                        <a:rPr lang="it-IT" sz="1800" dirty="0" smtClean="0"/>
                        <a:t>&lt; Emissioni ≤ 30</a:t>
                      </a:r>
                      <a:endParaRPr lang="it-IT" sz="1800" dirty="0"/>
                    </a:p>
                  </a:txBody>
                  <a:tcPr/>
                </a:tc>
                <a:tc>
                  <a:txBody>
                    <a:bodyPr/>
                    <a:lstStyle/>
                    <a:p>
                      <a:r>
                        <a:rPr lang="it-IT" sz="1800" dirty="0" smtClean="0"/>
                        <a:t>1,2</a:t>
                      </a:r>
                      <a:endParaRPr lang="it-IT" sz="1800" dirty="0"/>
                    </a:p>
                  </a:txBody>
                  <a:tcPr/>
                </a:tc>
              </a:tr>
              <a:tr h="6484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dirty="0" smtClean="0"/>
                        <a:t>Emissioni ≤ 20</a:t>
                      </a:r>
                    </a:p>
                    <a:p>
                      <a:endParaRPr lang="it-IT" sz="1800" dirty="0"/>
                    </a:p>
                  </a:txBody>
                  <a:tcPr/>
                </a:tc>
                <a:tc>
                  <a:txBody>
                    <a:bodyPr/>
                    <a:lstStyle/>
                    <a:p>
                      <a:r>
                        <a:rPr lang="it-IT" sz="1800" dirty="0" smtClean="0"/>
                        <a:t>1,5</a:t>
                      </a:r>
                      <a:endParaRPr lang="it-IT" sz="1800" dirty="0"/>
                    </a:p>
                  </a:txBody>
                  <a:tcPr/>
                </a:tc>
              </a:tr>
            </a:tbl>
          </a:graphicData>
        </a:graphic>
      </p:graphicFrame>
      <p:graphicFrame>
        <p:nvGraphicFramePr>
          <p:cNvPr id="15" name="Tabella 14"/>
          <p:cNvGraphicFramePr>
            <a:graphicFrameLocks noGrp="1"/>
          </p:cNvGraphicFramePr>
          <p:nvPr>
            <p:extLst>
              <p:ext uri="{D42A27DB-BD31-4B8C-83A1-F6EECF244321}">
                <p14:modId xmlns:p14="http://schemas.microsoft.com/office/powerpoint/2010/main" val="3001318427"/>
              </p:ext>
            </p:extLst>
          </p:nvPr>
        </p:nvGraphicFramePr>
        <p:xfrm>
          <a:off x="6045593" y="2573498"/>
          <a:ext cx="5389851" cy="3124311"/>
        </p:xfrm>
        <a:graphic>
          <a:graphicData uri="http://schemas.openxmlformats.org/drawingml/2006/table">
            <a:tbl>
              <a:tblPr firstRow="1" bandRow="1">
                <a:tableStyleId>{3B4B98B0-60AC-42C2-AFA5-B58CD77FA1E5}</a:tableStyleId>
              </a:tblPr>
              <a:tblGrid>
                <a:gridCol w="4433811"/>
                <a:gridCol w="956040"/>
              </a:tblGrid>
              <a:tr h="1484018">
                <a:tc>
                  <a:txBody>
                    <a:bodyPr/>
                    <a:lstStyle/>
                    <a:p>
                      <a:r>
                        <a:rPr lang="it-IT" sz="1800" dirty="0" smtClean="0"/>
                        <a:t>Particolato primario totale complessivo della frazione considerabile</a:t>
                      </a:r>
                    </a:p>
                    <a:p>
                      <a:pPr algn="ctr"/>
                      <a:r>
                        <a:rPr lang="it-IT" sz="1800" dirty="0" smtClean="0"/>
                        <a:t>(PPBT)(*)</a:t>
                      </a:r>
                    </a:p>
                    <a:p>
                      <a:pPr algn="ctr"/>
                      <a:r>
                        <a:rPr lang="it-IT" sz="1800" dirty="0" smtClean="0"/>
                        <a:t>(mg/Nm³ </a:t>
                      </a:r>
                      <a:r>
                        <a:rPr lang="it-IT" sz="1800" dirty="0" err="1" smtClean="0"/>
                        <a:t>rif.</a:t>
                      </a:r>
                      <a:r>
                        <a:rPr lang="it-IT" sz="1800" dirty="0" smtClean="0"/>
                        <a:t> Al 13% O₂)</a:t>
                      </a:r>
                      <a:endParaRPr lang="it-IT" sz="1800" dirty="0"/>
                    </a:p>
                  </a:txBody>
                  <a:tcPr/>
                </a:tc>
                <a:tc>
                  <a:txBody>
                    <a:bodyPr/>
                    <a:lstStyle/>
                    <a:p>
                      <a:r>
                        <a:rPr lang="it-IT" sz="1800" dirty="0" smtClean="0"/>
                        <a:t>C</a:t>
                      </a:r>
                      <a:r>
                        <a:rPr lang="it-IT" sz="1200" dirty="0" smtClean="0"/>
                        <a:t>e</a:t>
                      </a:r>
                      <a:endParaRPr lang="it-IT" sz="1200" dirty="0"/>
                    </a:p>
                  </a:txBody>
                  <a:tcPr/>
                </a:tc>
              </a:tr>
              <a:tr h="495911">
                <a:tc>
                  <a:txBody>
                    <a:bodyPr/>
                    <a:lstStyle/>
                    <a:p>
                      <a:r>
                        <a:rPr lang="it-IT" sz="1800" dirty="0" smtClean="0"/>
                        <a:t>20</a:t>
                      </a:r>
                      <a:r>
                        <a:rPr lang="it-IT" sz="1800" baseline="0" dirty="0" smtClean="0"/>
                        <a:t> </a:t>
                      </a:r>
                      <a:r>
                        <a:rPr lang="it-IT" sz="1800" dirty="0" smtClean="0"/>
                        <a:t>&lt; Emissioni ≤ 30</a:t>
                      </a:r>
                      <a:endParaRPr lang="it-IT" sz="1800" dirty="0"/>
                    </a:p>
                  </a:txBody>
                  <a:tcPr/>
                </a:tc>
                <a:tc>
                  <a:txBody>
                    <a:bodyPr/>
                    <a:lstStyle/>
                    <a:p>
                      <a:r>
                        <a:rPr lang="it-IT" sz="1800" dirty="0" smtClean="0"/>
                        <a:t>1</a:t>
                      </a:r>
                      <a:endParaRPr lang="it-IT" sz="1800" dirty="0"/>
                    </a:p>
                  </a:txBody>
                  <a:tcPr/>
                </a:tc>
              </a:tr>
              <a:tr h="495911">
                <a:tc>
                  <a:txBody>
                    <a:bodyPr/>
                    <a:lstStyle/>
                    <a:p>
                      <a:r>
                        <a:rPr lang="it-IT" sz="1800" dirty="0" smtClean="0"/>
                        <a:t>10</a:t>
                      </a:r>
                      <a:r>
                        <a:rPr lang="it-IT" sz="1800" baseline="0" dirty="0" smtClean="0"/>
                        <a:t> </a:t>
                      </a:r>
                      <a:r>
                        <a:rPr lang="it-IT" sz="1800" dirty="0" smtClean="0"/>
                        <a:t>&lt; Emissioni ≤ 20</a:t>
                      </a:r>
                      <a:endParaRPr lang="it-IT" sz="1800" dirty="0"/>
                    </a:p>
                  </a:txBody>
                  <a:tcPr/>
                </a:tc>
                <a:tc>
                  <a:txBody>
                    <a:bodyPr/>
                    <a:lstStyle/>
                    <a:p>
                      <a:r>
                        <a:rPr lang="it-IT" sz="1800" dirty="0" smtClean="0"/>
                        <a:t>1,2</a:t>
                      </a:r>
                      <a:endParaRPr lang="it-IT" sz="1800" dirty="0"/>
                    </a:p>
                  </a:txBody>
                  <a:tcPr/>
                </a:tc>
              </a:tr>
              <a:tr h="64847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800" dirty="0" smtClean="0"/>
                        <a:t>Emissioni ≤ 10</a:t>
                      </a:r>
                    </a:p>
                    <a:p>
                      <a:endParaRPr lang="it-IT" sz="1800" dirty="0"/>
                    </a:p>
                  </a:txBody>
                  <a:tcPr/>
                </a:tc>
                <a:tc>
                  <a:txBody>
                    <a:bodyPr/>
                    <a:lstStyle/>
                    <a:p>
                      <a:r>
                        <a:rPr lang="it-IT" sz="1800" dirty="0" smtClean="0"/>
                        <a:t>1,5</a:t>
                      </a:r>
                      <a:endParaRPr lang="it-IT" sz="1800" dirty="0"/>
                    </a:p>
                  </a:txBody>
                  <a:tcPr/>
                </a:tc>
              </a:tr>
            </a:tbl>
          </a:graphicData>
        </a:graphic>
      </p:graphicFrame>
    </p:spTree>
    <p:extLst>
      <p:ext uri="{BB962C8B-B14F-4D97-AF65-F5344CB8AC3E}">
        <p14:creationId xmlns:p14="http://schemas.microsoft.com/office/powerpoint/2010/main" val="153963289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626534"/>
            <a:ext cx="12192000" cy="1697566"/>
          </a:xfrm>
        </p:spPr>
        <p:txBody>
          <a:bodyPr>
            <a:normAutofit/>
          </a:bodyPr>
          <a:lstStyle/>
          <a:p>
            <a:pPr algn="ctr"/>
            <a:r>
              <a:rPr lang="it-IT" dirty="0" smtClean="0"/>
              <a:t>Tabella zona climatica</a:t>
            </a:r>
            <a:br>
              <a:rPr lang="it-IT" dirty="0" smtClean="0"/>
            </a:br>
            <a:r>
              <a:rPr lang="it-IT" dirty="0" smtClean="0"/>
              <a:t/>
            </a:r>
            <a:br>
              <a:rPr lang="it-IT" dirty="0" smtClean="0"/>
            </a:br>
            <a:r>
              <a:rPr lang="it-IT" sz="2400" dirty="0">
                <a:solidFill>
                  <a:srgbClr val="0070C0"/>
                </a:solidFill>
              </a:rPr>
              <a:t>http://efficienzaenergetica.acs.enea.it/doc/dpr412-93_allA_tabellagradigiorno.pdf</a:t>
            </a:r>
          </a:p>
        </p:txBody>
      </p:sp>
      <p:pic>
        <p:nvPicPr>
          <p:cNvPr id="6" name="Segnaposto contenuto 5"/>
          <p:cNvPicPr>
            <a:picLocks noGrp="1" noChangeAspect="1"/>
          </p:cNvPicPr>
          <p:nvPr>
            <p:ph idx="1"/>
          </p:nvPr>
        </p:nvPicPr>
        <p:blipFill>
          <a:blip r:embed="rId2"/>
          <a:stretch>
            <a:fillRect/>
          </a:stretch>
        </p:blipFill>
        <p:spPr>
          <a:xfrm>
            <a:off x="1469910" y="2160588"/>
            <a:ext cx="7012218" cy="3881437"/>
          </a:xfrm>
          <a:prstGeom prst="rect">
            <a:avLst/>
          </a:prstGeom>
        </p:spPr>
      </p:pic>
    </p:spTree>
    <p:extLst>
      <p:ext uri="{BB962C8B-B14F-4D97-AF65-F5344CB8AC3E}">
        <p14:creationId xmlns:p14="http://schemas.microsoft.com/office/powerpoint/2010/main" val="368016373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Obblighi</a:t>
            </a:r>
            <a:endParaRPr lang="it-IT" dirty="0"/>
          </a:p>
        </p:txBody>
      </p:sp>
      <p:sp>
        <p:nvSpPr>
          <p:cNvPr id="3" name="Segnaposto contenuto 2"/>
          <p:cNvSpPr>
            <a:spLocks noGrp="1"/>
          </p:cNvSpPr>
          <p:nvPr>
            <p:ph idx="1"/>
          </p:nvPr>
        </p:nvSpPr>
        <p:spPr>
          <a:xfrm>
            <a:off x="677334" y="1583871"/>
            <a:ext cx="8596668" cy="5061858"/>
          </a:xfrm>
        </p:spPr>
        <p:txBody>
          <a:bodyPr>
            <a:normAutofit/>
          </a:bodyPr>
          <a:lstStyle/>
          <a:p>
            <a:pPr marL="0" indent="0">
              <a:buNone/>
            </a:pPr>
            <a:r>
              <a:rPr lang="it-IT" sz="2000" dirty="0"/>
              <a:t>OBBLIGO DI MANUTENZIONE </a:t>
            </a:r>
          </a:p>
          <a:p>
            <a:pPr marL="0" indent="0">
              <a:buNone/>
            </a:pPr>
            <a:r>
              <a:rPr lang="it-IT" sz="2000" dirty="0"/>
              <a:t>E’ richiesta, per tutti gli impianti a biomassa che accedono agli incentivi, almeno una manutenzione biennale obbligatoria per tutta la durata dell’incentivo, svolta da parte di soggetti che presentino i requisiti professionali previsti dall’articolo 15 del decreto legislativo 28/2011. La manutenzione dovrà essere effettuata sul generatore di calore e sulla canna fumaria. Il soggetto che presenta richiesta di incentivo deve conservare, per tutta la durata dell’incentivo stesso, gli originali dei certificati di manutenzione. </a:t>
            </a:r>
          </a:p>
          <a:p>
            <a:pPr marL="0" indent="0">
              <a:buNone/>
            </a:pPr>
            <a:r>
              <a:rPr lang="it-IT" sz="2000" dirty="0"/>
              <a:t>OBBLIGO DI CONSERVARE I DOCUMENTI </a:t>
            </a:r>
          </a:p>
          <a:p>
            <a:pPr marL="0" indent="0">
              <a:buNone/>
            </a:pPr>
            <a:r>
              <a:rPr lang="it-IT" sz="2000" dirty="0"/>
              <a:t>Ai fini dei controlli amministrativi e tecnici svolti dal GSE, si deve conservare, per tutta la durata dell’incentivo stesso e per i 5 anni successivi all’erogazione dell’ultimo importo, garantendone la corretta conservazione al fine del riscontro, gli originali [….] – art.10 del decreto</a:t>
            </a:r>
          </a:p>
        </p:txBody>
      </p:sp>
    </p:spTree>
    <p:extLst>
      <p:ext uri="{BB962C8B-B14F-4D97-AF65-F5344CB8AC3E}">
        <p14:creationId xmlns:p14="http://schemas.microsoft.com/office/powerpoint/2010/main" val="301521455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64634" y="266701"/>
            <a:ext cx="8596668" cy="1320800"/>
          </a:xfrm>
        </p:spPr>
        <p:txBody>
          <a:bodyPr/>
          <a:lstStyle/>
          <a:p>
            <a:r>
              <a:rPr lang="it-IT" dirty="0" smtClean="0"/>
              <a:t>Esempi di incentivo </a:t>
            </a: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3775633898"/>
              </p:ext>
            </p:extLst>
          </p:nvPr>
        </p:nvGraphicFramePr>
        <p:xfrm>
          <a:off x="677334" y="1454452"/>
          <a:ext cx="9985222" cy="4880302"/>
        </p:xfrm>
        <a:graphic>
          <a:graphicData uri="http://schemas.openxmlformats.org/drawingml/2006/table">
            <a:tbl>
              <a:tblPr firstRow="1" bandRow="1">
                <a:tableStyleId>{5C22544A-7EE6-4342-B048-85BDC9FD1C3A}</a:tableStyleId>
              </a:tblPr>
              <a:tblGrid>
                <a:gridCol w="2424812"/>
                <a:gridCol w="1216473"/>
                <a:gridCol w="1300951"/>
                <a:gridCol w="1300951"/>
                <a:gridCol w="1243765"/>
                <a:gridCol w="1322614"/>
                <a:gridCol w="1175656"/>
              </a:tblGrid>
              <a:tr h="562035">
                <a:tc>
                  <a:txBody>
                    <a:bodyPr/>
                    <a:lstStyle/>
                    <a:p>
                      <a:r>
                        <a:rPr lang="it-IT" dirty="0" smtClean="0"/>
                        <a:t>modello</a:t>
                      </a:r>
                      <a:endParaRPr lang="it-IT" dirty="0"/>
                    </a:p>
                  </a:txBody>
                  <a:tcPr/>
                </a:tc>
                <a:tc>
                  <a:txBody>
                    <a:bodyPr/>
                    <a:lstStyle/>
                    <a:p>
                      <a:r>
                        <a:rPr lang="it-IT" dirty="0" smtClean="0"/>
                        <a:t>Fascia</a:t>
                      </a:r>
                      <a:r>
                        <a:rPr lang="it-IT" baseline="0" dirty="0" smtClean="0"/>
                        <a:t> A</a:t>
                      </a:r>
                      <a:endParaRPr lang="it-IT" dirty="0"/>
                    </a:p>
                  </a:txBody>
                  <a:tcPr/>
                </a:tc>
                <a:tc>
                  <a:txBody>
                    <a:bodyPr/>
                    <a:lstStyle/>
                    <a:p>
                      <a:r>
                        <a:rPr lang="it-IT" dirty="0" smtClean="0"/>
                        <a:t>Fascia B</a:t>
                      </a:r>
                      <a:endParaRPr lang="it-IT" dirty="0"/>
                    </a:p>
                  </a:txBody>
                  <a:tcPr/>
                </a:tc>
                <a:tc>
                  <a:txBody>
                    <a:bodyPr/>
                    <a:lstStyle/>
                    <a:p>
                      <a:r>
                        <a:rPr lang="it-IT" dirty="0" smtClean="0"/>
                        <a:t>Fascia C</a:t>
                      </a:r>
                      <a:endParaRPr lang="it-IT" dirty="0"/>
                    </a:p>
                  </a:txBody>
                  <a:tcPr/>
                </a:tc>
                <a:tc>
                  <a:txBody>
                    <a:bodyPr/>
                    <a:lstStyle/>
                    <a:p>
                      <a:r>
                        <a:rPr lang="it-IT" dirty="0" smtClean="0"/>
                        <a:t>Fascia D</a:t>
                      </a:r>
                      <a:endParaRPr lang="it-IT" dirty="0"/>
                    </a:p>
                  </a:txBody>
                  <a:tcPr/>
                </a:tc>
                <a:tc>
                  <a:txBody>
                    <a:bodyPr/>
                    <a:lstStyle/>
                    <a:p>
                      <a:r>
                        <a:rPr lang="it-IT" dirty="0" smtClean="0"/>
                        <a:t>Fascia</a:t>
                      </a:r>
                      <a:r>
                        <a:rPr lang="it-IT" baseline="0" dirty="0" smtClean="0"/>
                        <a:t> E</a:t>
                      </a:r>
                      <a:endParaRPr lang="it-IT" dirty="0"/>
                    </a:p>
                  </a:txBody>
                  <a:tcPr/>
                </a:tc>
                <a:tc>
                  <a:txBody>
                    <a:bodyPr/>
                    <a:lstStyle/>
                    <a:p>
                      <a:r>
                        <a:rPr lang="it-IT" dirty="0" smtClean="0"/>
                        <a:t>Fascia F</a:t>
                      </a:r>
                      <a:endParaRPr lang="it-IT" dirty="0"/>
                    </a:p>
                  </a:txBody>
                  <a:tcPr/>
                </a:tc>
              </a:tr>
              <a:tr h="562035">
                <a:tc>
                  <a:txBody>
                    <a:bodyPr/>
                    <a:lstStyle/>
                    <a:p>
                      <a:pPr algn="just"/>
                      <a:r>
                        <a:rPr lang="it-IT" baseline="0" dirty="0" smtClean="0"/>
                        <a:t>GIANGI </a:t>
                      </a:r>
                      <a:r>
                        <a:rPr lang="it-IT" baseline="0" dirty="0" smtClean="0"/>
                        <a:t>5,5</a:t>
                      </a:r>
                      <a:endParaRPr lang="it-IT" baseline="0" dirty="0" smtClean="0"/>
                    </a:p>
                  </a:txBody>
                  <a:tcPr anchor="ctr"/>
                </a:tc>
                <a:tc>
                  <a:txBody>
                    <a:bodyPr/>
                    <a:lstStyle/>
                    <a:p>
                      <a:pPr algn="r" fontAlgn="b"/>
                      <a:r>
                        <a:rPr lang="it-IT" sz="1800" kern="1200" baseline="0" dirty="0">
                          <a:solidFill>
                            <a:schemeClr val="dk1"/>
                          </a:solidFill>
                          <a:latin typeface="+mn-lt"/>
                          <a:ea typeface="+mn-ea"/>
                          <a:cs typeface="+mn-cs"/>
                        </a:rPr>
                        <a:t>€ 328,95</a:t>
                      </a:r>
                    </a:p>
                  </a:txBody>
                  <a:tcPr marL="9525" marR="9525" marT="9525" marB="0" anchor="ctr"/>
                </a:tc>
                <a:tc>
                  <a:txBody>
                    <a:bodyPr/>
                    <a:lstStyle/>
                    <a:p>
                      <a:pPr algn="r" fontAlgn="b"/>
                      <a:r>
                        <a:rPr lang="it-IT" sz="1800" kern="1200" baseline="0">
                          <a:solidFill>
                            <a:schemeClr val="dk1"/>
                          </a:solidFill>
                          <a:latin typeface="+mn-lt"/>
                          <a:ea typeface="+mn-ea"/>
                          <a:cs typeface="+mn-cs"/>
                        </a:rPr>
                        <a:t>€ 466,01</a:t>
                      </a:r>
                    </a:p>
                  </a:txBody>
                  <a:tcPr marL="9525" marR="9525" marT="9525" marB="0" anchor="ctr"/>
                </a:tc>
                <a:tc>
                  <a:txBody>
                    <a:bodyPr/>
                    <a:lstStyle/>
                    <a:p>
                      <a:pPr algn="r" fontAlgn="b"/>
                      <a:r>
                        <a:rPr lang="it-IT" sz="1800" kern="1200" baseline="0">
                          <a:solidFill>
                            <a:schemeClr val="dk1"/>
                          </a:solidFill>
                          <a:latin typeface="+mn-lt"/>
                          <a:ea typeface="+mn-ea"/>
                          <a:cs typeface="+mn-cs"/>
                        </a:rPr>
                        <a:t>€ 603,07</a:t>
                      </a:r>
                    </a:p>
                  </a:txBody>
                  <a:tcPr marL="9525" marR="9525" marT="9525" marB="0" anchor="ctr"/>
                </a:tc>
                <a:tc>
                  <a:txBody>
                    <a:bodyPr/>
                    <a:lstStyle/>
                    <a:p>
                      <a:pPr algn="r" fontAlgn="b"/>
                      <a:r>
                        <a:rPr lang="it-IT" sz="1800" kern="1200" baseline="0">
                          <a:solidFill>
                            <a:schemeClr val="dk1"/>
                          </a:solidFill>
                          <a:latin typeface="+mn-lt"/>
                          <a:ea typeface="+mn-ea"/>
                          <a:cs typeface="+mn-cs"/>
                        </a:rPr>
                        <a:t>€ 767,55</a:t>
                      </a:r>
                    </a:p>
                  </a:txBody>
                  <a:tcPr marL="9525" marR="9525" marT="9525" marB="0" anchor="ctr"/>
                </a:tc>
                <a:tc>
                  <a:txBody>
                    <a:bodyPr/>
                    <a:lstStyle/>
                    <a:p>
                      <a:pPr algn="r" fontAlgn="b"/>
                      <a:r>
                        <a:rPr lang="it-IT" sz="1800" kern="1200" baseline="0">
                          <a:solidFill>
                            <a:schemeClr val="dk1"/>
                          </a:solidFill>
                          <a:latin typeface="+mn-lt"/>
                          <a:ea typeface="+mn-ea"/>
                          <a:cs typeface="+mn-cs"/>
                        </a:rPr>
                        <a:t>€ 932,02</a:t>
                      </a:r>
                    </a:p>
                  </a:txBody>
                  <a:tcPr marL="9525" marR="9525" marT="9525" marB="0" anchor="ctr"/>
                </a:tc>
                <a:tc>
                  <a:txBody>
                    <a:bodyPr/>
                    <a:lstStyle/>
                    <a:p>
                      <a:pPr algn="r" fontAlgn="b"/>
                      <a:r>
                        <a:rPr lang="it-IT" sz="1800" kern="1200" baseline="0">
                          <a:solidFill>
                            <a:schemeClr val="dk1"/>
                          </a:solidFill>
                          <a:latin typeface="+mn-lt"/>
                          <a:ea typeface="+mn-ea"/>
                          <a:cs typeface="+mn-cs"/>
                        </a:rPr>
                        <a:t>€ 986,84</a:t>
                      </a:r>
                    </a:p>
                  </a:txBody>
                  <a:tcPr marL="9525" marR="9525" marT="9525" marB="0" anchor="ctr"/>
                </a:tc>
              </a:tr>
              <a:tr h="617072">
                <a:tc>
                  <a:txBody>
                    <a:bodyPr/>
                    <a:lstStyle/>
                    <a:p>
                      <a:pPr algn="just"/>
                      <a:r>
                        <a:rPr lang="it-IT" baseline="0" dirty="0" smtClean="0"/>
                        <a:t>GIANGI</a:t>
                      </a:r>
                      <a:endParaRPr lang="it-IT" baseline="0" dirty="0" smtClean="0"/>
                    </a:p>
                    <a:p>
                      <a:pPr algn="just"/>
                      <a:r>
                        <a:rPr lang="it-IT" baseline="0" dirty="0" smtClean="0"/>
                        <a:t>STELLA</a:t>
                      </a:r>
                      <a:endParaRPr lang="it-IT" baseline="0" dirty="0"/>
                    </a:p>
                  </a:txBody>
                  <a:tcPr anchor="ctr"/>
                </a:tc>
                <a:tc>
                  <a:txBody>
                    <a:bodyPr/>
                    <a:lstStyle/>
                    <a:p>
                      <a:pPr algn="r" fontAlgn="b"/>
                      <a:r>
                        <a:rPr lang="it-IT" sz="1800" kern="1200" baseline="0">
                          <a:solidFill>
                            <a:schemeClr val="dk1"/>
                          </a:solidFill>
                          <a:latin typeface="+mn-lt"/>
                          <a:ea typeface="+mn-ea"/>
                          <a:cs typeface="+mn-cs"/>
                        </a:rPr>
                        <a:t>€ 425,05</a:t>
                      </a:r>
                    </a:p>
                  </a:txBody>
                  <a:tcPr marL="9525" marR="9525" marT="9525" marB="0" anchor="ctr"/>
                </a:tc>
                <a:tc>
                  <a:txBody>
                    <a:bodyPr/>
                    <a:lstStyle/>
                    <a:p>
                      <a:pPr algn="r" fontAlgn="b"/>
                      <a:r>
                        <a:rPr lang="it-IT" sz="1800" kern="1200" baseline="0" dirty="0">
                          <a:solidFill>
                            <a:schemeClr val="dk1"/>
                          </a:solidFill>
                          <a:latin typeface="+mn-lt"/>
                          <a:ea typeface="+mn-ea"/>
                          <a:cs typeface="+mn-cs"/>
                        </a:rPr>
                        <a:t>€ 602,15</a:t>
                      </a:r>
                    </a:p>
                  </a:txBody>
                  <a:tcPr marL="9525" marR="9525" marT="9525" marB="0" anchor="ctr"/>
                </a:tc>
                <a:tc>
                  <a:txBody>
                    <a:bodyPr/>
                    <a:lstStyle/>
                    <a:p>
                      <a:pPr algn="r" fontAlgn="b"/>
                      <a:r>
                        <a:rPr lang="it-IT" sz="1800" kern="1200" baseline="0" dirty="0">
                          <a:solidFill>
                            <a:schemeClr val="dk1"/>
                          </a:solidFill>
                          <a:latin typeface="+mn-lt"/>
                          <a:ea typeface="+mn-ea"/>
                          <a:cs typeface="+mn-cs"/>
                        </a:rPr>
                        <a:t>€ 779,25</a:t>
                      </a:r>
                    </a:p>
                  </a:txBody>
                  <a:tcPr marL="9525" marR="9525" marT="9525" marB="0" anchor="ctr"/>
                </a:tc>
                <a:tc>
                  <a:txBody>
                    <a:bodyPr/>
                    <a:lstStyle/>
                    <a:p>
                      <a:pPr algn="r" fontAlgn="b"/>
                      <a:r>
                        <a:rPr lang="it-IT" sz="1800" kern="1200" baseline="0" dirty="0">
                          <a:solidFill>
                            <a:schemeClr val="dk1"/>
                          </a:solidFill>
                          <a:latin typeface="+mn-lt"/>
                          <a:ea typeface="+mn-ea"/>
                          <a:cs typeface="+mn-cs"/>
                        </a:rPr>
                        <a:t>€ 991,77</a:t>
                      </a:r>
                    </a:p>
                  </a:txBody>
                  <a:tcPr marL="9525" marR="9525" marT="9525" marB="0" anchor="ctr"/>
                </a:tc>
                <a:tc>
                  <a:txBody>
                    <a:bodyPr/>
                    <a:lstStyle/>
                    <a:p>
                      <a:pPr algn="r" fontAlgn="b"/>
                      <a:r>
                        <a:rPr lang="it-IT" sz="1800" kern="1200" baseline="0" dirty="0">
                          <a:solidFill>
                            <a:schemeClr val="dk1"/>
                          </a:solidFill>
                          <a:latin typeface="+mn-lt"/>
                          <a:ea typeface="+mn-ea"/>
                          <a:cs typeface="+mn-cs"/>
                        </a:rPr>
                        <a:t>€ 1.204,30</a:t>
                      </a:r>
                    </a:p>
                  </a:txBody>
                  <a:tcPr marL="9525" marR="9525" marT="9525" marB="0" anchor="ctr"/>
                </a:tc>
                <a:tc>
                  <a:txBody>
                    <a:bodyPr/>
                    <a:lstStyle/>
                    <a:p>
                      <a:pPr algn="r" fontAlgn="b"/>
                      <a:r>
                        <a:rPr lang="it-IT" sz="1800" kern="1200" baseline="0" dirty="0">
                          <a:solidFill>
                            <a:schemeClr val="dk1"/>
                          </a:solidFill>
                          <a:latin typeface="+mn-lt"/>
                          <a:ea typeface="+mn-ea"/>
                          <a:cs typeface="+mn-cs"/>
                        </a:rPr>
                        <a:t>€ 1.275,14</a:t>
                      </a:r>
                    </a:p>
                  </a:txBody>
                  <a:tcPr marL="9525" marR="9525" marT="9525" marB="0" anchor="ctr"/>
                </a:tc>
              </a:tr>
              <a:tr h="881531">
                <a:tc>
                  <a:txBody>
                    <a:bodyPr/>
                    <a:lstStyle/>
                    <a:p>
                      <a:pPr algn="just"/>
                      <a:r>
                        <a:rPr lang="it-IT" baseline="0" dirty="0" smtClean="0"/>
                        <a:t>SCINTILLA 10</a:t>
                      </a:r>
                    </a:p>
                    <a:p>
                      <a:pPr algn="just"/>
                      <a:r>
                        <a:rPr lang="it-IT" baseline="0" dirty="0" smtClean="0"/>
                        <a:t>LADY</a:t>
                      </a:r>
                    </a:p>
                    <a:p>
                      <a:pPr algn="just"/>
                      <a:r>
                        <a:rPr lang="it-IT" baseline="0" dirty="0" smtClean="0"/>
                        <a:t>CRISTAL</a:t>
                      </a:r>
                      <a:endParaRPr lang="it-IT" baseline="0" dirty="0"/>
                    </a:p>
                  </a:txBody>
                  <a:tcPr anchor="ctr"/>
                </a:tc>
                <a:tc>
                  <a:txBody>
                    <a:bodyPr/>
                    <a:lstStyle/>
                    <a:p>
                      <a:pPr algn="r" fontAlgn="b"/>
                      <a:r>
                        <a:rPr lang="it-IT" sz="1800" kern="1200" baseline="0">
                          <a:solidFill>
                            <a:schemeClr val="dk1"/>
                          </a:solidFill>
                          <a:latin typeface="+mn-lt"/>
                          <a:ea typeface="+mn-ea"/>
                          <a:cs typeface="+mn-cs"/>
                        </a:rPr>
                        <a:t>€ 468,23</a:t>
                      </a:r>
                    </a:p>
                  </a:txBody>
                  <a:tcPr marL="9525" marR="9525" marT="9525" marB="0" anchor="ctr"/>
                </a:tc>
                <a:tc>
                  <a:txBody>
                    <a:bodyPr/>
                    <a:lstStyle/>
                    <a:p>
                      <a:pPr algn="r" fontAlgn="b"/>
                      <a:r>
                        <a:rPr lang="it-IT" sz="1800" kern="1200" baseline="0">
                          <a:solidFill>
                            <a:schemeClr val="dk1"/>
                          </a:solidFill>
                          <a:latin typeface="+mn-lt"/>
                          <a:ea typeface="+mn-ea"/>
                          <a:cs typeface="+mn-cs"/>
                        </a:rPr>
                        <a:t>€ 663,33</a:t>
                      </a:r>
                    </a:p>
                  </a:txBody>
                  <a:tcPr marL="9525" marR="9525" marT="9525" marB="0" anchor="ctr"/>
                </a:tc>
                <a:tc>
                  <a:txBody>
                    <a:bodyPr/>
                    <a:lstStyle/>
                    <a:p>
                      <a:pPr algn="r" fontAlgn="b"/>
                      <a:r>
                        <a:rPr lang="it-IT" sz="1800" kern="1200" baseline="0">
                          <a:solidFill>
                            <a:schemeClr val="dk1"/>
                          </a:solidFill>
                          <a:latin typeface="+mn-lt"/>
                          <a:ea typeface="+mn-ea"/>
                          <a:cs typeface="+mn-cs"/>
                        </a:rPr>
                        <a:t>€ 858,42</a:t>
                      </a:r>
                    </a:p>
                  </a:txBody>
                  <a:tcPr marL="9525" marR="9525" marT="9525" marB="0" anchor="ctr"/>
                </a:tc>
                <a:tc>
                  <a:txBody>
                    <a:bodyPr/>
                    <a:lstStyle/>
                    <a:p>
                      <a:pPr algn="r" fontAlgn="b"/>
                      <a:r>
                        <a:rPr lang="it-IT" sz="1800" kern="1200" baseline="0" dirty="0">
                          <a:solidFill>
                            <a:schemeClr val="dk1"/>
                          </a:solidFill>
                          <a:latin typeface="+mn-lt"/>
                          <a:ea typeface="+mn-ea"/>
                          <a:cs typeface="+mn-cs"/>
                        </a:rPr>
                        <a:t>€ 1.092,54</a:t>
                      </a:r>
                    </a:p>
                  </a:txBody>
                  <a:tcPr marL="9525" marR="9525" marT="9525" marB="0" anchor="ctr"/>
                </a:tc>
                <a:tc>
                  <a:txBody>
                    <a:bodyPr/>
                    <a:lstStyle/>
                    <a:p>
                      <a:pPr algn="r" fontAlgn="b"/>
                      <a:r>
                        <a:rPr lang="it-IT" sz="1800" kern="1200" baseline="0" dirty="0">
                          <a:solidFill>
                            <a:schemeClr val="dk1"/>
                          </a:solidFill>
                          <a:latin typeface="+mn-lt"/>
                          <a:ea typeface="+mn-ea"/>
                          <a:cs typeface="+mn-cs"/>
                        </a:rPr>
                        <a:t>€ 1.326,65</a:t>
                      </a:r>
                    </a:p>
                  </a:txBody>
                  <a:tcPr marL="9525" marR="9525" marT="9525" marB="0" anchor="ctr"/>
                </a:tc>
                <a:tc>
                  <a:txBody>
                    <a:bodyPr/>
                    <a:lstStyle/>
                    <a:p>
                      <a:pPr algn="r" fontAlgn="b"/>
                      <a:r>
                        <a:rPr lang="it-IT" sz="1800" kern="1200" baseline="0" dirty="0">
                          <a:solidFill>
                            <a:schemeClr val="dk1"/>
                          </a:solidFill>
                          <a:latin typeface="+mn-lt"/>
                          <a:ea typeface="+mn-ea"/>
                          <a:cs typeface="+mn-cs"/>
                        </a:rPr>
                        <a:t>€ 1.404,69</a:t>
                      </a:r>
                    </a:p>
                  </a:txBody>
                  <a:tcPr marL="9525" marR="9525" marT="9525" marB="0" anchor="ctr"/>
                </a:tc>
              </a:tr>
              <a:tr h="881531">
                <a:tc>
                  <a:txBody>
                    <a:bodyPr/>
                    <a:lstStyle/>
                    <a:p>
                      <a:pPr algn="just"/>
                      <a:r>
                        <a:rPr lang="it-IT" baseline="0" dirty="0" smtClean="0"/>
                        <a:t>SCINTILLA </a:t>
                      </a:r>
                    </a:p>
                    <a:p>
                      <a:pPr algn="just"/>
                      <a:r>
                        <a:rPr lang="it-IT" baseline="0" dirty="0" smtClean="0"/>
                        <a:t>LADY</a:t>
                      </a:r>
                    </a:p>
                    <a:p>
                      <a:pPr algn="just"/>
                      <a:r>
                        <a:rPr lang="it-IT" baseline="0" dirty="0" smtClean="0"/>
                        <a:t>CRISTAL</a:t>
                      </a:r>
                      <a:endParaRPr lang="it-IT" baseline="0" dirty="0"/>
                    </a:p>
                  </a:txBody>
                  <a:tcPr anchor="ctr"/>
                </a:tc>
                <a:tc>
                  <a:txBody>
                    <a:bodyPr/>
                    <a:lstStyle/>
                    <a:p>
                      <a:pPr algn="r" fontAlgn="b"/>
                      <a:r>
                        <a:rPr lang="it-IT" sz="1800" kern="1200" baseline="0">
                          <a:solidFill>
                            <a:schemeClr val="dk1"/>
                          </a:solidFill>
                          <a:latin typeface="+mn-lt"/>
                          <a:ea typeface="+mn-ea"/>
                          <a:cs typeface="+mn-cs"/>
                        </a:rPr>
                        <a:t>€ 503,36</a:t>
                      </a:r>
                    </a:p>
                  </a:txBody>
                  <a:tcPr marL="9525" marR="9525" marT="9525" marB="0" anchor="ctr"/>
                </a:tc>
                <a:tc>
                  <a:txBody>
                    <a:bodyPr/>
                    <a:lstStyle/>
                    <a:p>
                      <a:pPr algn="r" fontAlgn="b"/>
                      <a:r>
                        <a:rPr lang="it-IT" sz="1800" kern="1200" baseline="0">
                          <a:solidFill>
                            <a:schemeClr val="dk1"/>
                          </a:solidFill>
                          <a:latin typeface="+mn-lt"/>
                          <a:ea typeface="+mn-ea"/>
                          <a:cs typeface="+mn-cs"/>
                        </a:rPr>
                        <a:t>€ 713,09</a:t>
                      </a:r>
                    </a:p>
                  </a:txBody>
                  <a:tcPr marL="9525" marR="9525" marT="9525" marB="0" anchor="ctr"/>
                </a:tc>
                <a:tc>
                  <a:txBody>
                    <a:bodyPr/>
                    <a:lstStyle/>
                    <a:p>
                      <a:pPr algn="r" fontAlgn="b"/>
                      <a:r>
                        <a:rPr lang="it-IT" sz="1800" kern="1200" baseline="0">
                          <a:solidFill>
                            <a:schemeClr val="dk1"/>
                          </a:solidFill>
                          <a:latin typeface="+mn-lt"/>
                          <a:ea typeface="+mn-ea"/>
                          <a:cs typeface="+mn-cs"/>
                        </a:rPr>
                        <a:t>€ 922,82</a:t>
                      </a:r>
                    </a:p>
                  </a:txBody>
                  <a:tcPr marL="9525" marR="9525" marT="9525" marB="0" anchor="ctr"/>
                </a:tc>
                <a:tc>
                  <a:txBody>
                    <a:bodyPr/>
                    <a:lstStyle/>
                    <a:p>
                      <a:pPr algn="r" fontAlgn="b"/>
                      <a:r>
                        <a:rPr lang="it-IT" sz="1800" kern="1200" baseline="0">
                          <a:solidFill>
                            <a:schemeClr val="dk1"/>
                          </a:solidFill>
                          <a:latin typeface="+mn-lt"/>
                          <a:ea typeface="+mn-ea"/>
                          <a:cs typeface="+mn-cs"/>
                        </a:rPr>
                        <a:t>€ 1.174,50</a:t>
                      </a:r>
                    </a:p>
                  </a:txBody>
                  <a:tcPr marL="9525" marR="9525" marT="9525" marB="0" anchor="ctr"/>
                </a:tc>
                <a:tc>
                  <a:txBody>
                    <a:bodyPr/>
                    <a:lstStyle/>
                    <a:p>
                      <a:pPr algn="r" fontAlgn="b"/>
                      <a:r>
                        <a:rPr lang="it-IT" sz="1800" kern="1200" baseline="0" dirty="0">
                          <a:solidFill>
                            <a:schemeClr val="dk1"/>
                          </a:solidFill>
                          <a:latin typeface="+mn-lt"/>
                          <a:ea typeface="+mn-ea"/>
                          <a:cs typeface="+mn-cs"/>
                        </a:rPr>
                        <a:t>€ 1.426,17</a:t>
                      </a:r>
                    </a:p>
                  </a:txBody>
                  <a:tcPr marL="9525" marR="9525" marT="9525" marB="0" anchor="ctr"/>
                </a:tc>
                <a:tc>
                  <a:txBody>
                    <a:bodyPr/>
                    <a:lstStyle/>
                    <a:p>
                      <a:pPr algn="r" fontAlgn="b"/>
                      <a:r>
                        <a:rPr lang="it-IT" sz="1800" kern="1200" baseline="0" dirty="0">
                          <a:solidFill>
                            <a:schemeClr val="dk1"/>
                          </a:solidFill>
                          <a:latin typeface="+mn-lt"/>
                          <a:ea typeface="+mn-ea"/>
                          <a:cs typeface="+mn-cs"/>
                        </a:rPr>
                        <a:t>€ 1.510,07</a:t>
                      </a:r>
                    </a:p>
                  </a:txBody>
                  <a:tcPr marL="9525" marR="9525" marT="9525" marB="0" anchor="ctr"/>
                </a:tc>
              </a:tr>
              <a:tr h="617072">
                <a:tc>
                  <a:txBody>
                    <a:bodyPr/>
                    <a:lstStyle/>
                    <a:p>
                      <a:r>
                        <a:rPr lang="it-IT" dirty="0" smtClean="0"/>
                        <a:t>SCINTILLA 14</a:t>
                      </a:r>
                      <a:r>
                        <a:rPr lang="it-IT" baseline="0" dirty="0" smtClean="0"/>
                        <a:t> </a:t>
                      </a:r>
                      <a:r>
                        <a:rPr lang="it-IT" baseline="0" dirty="0" smtClean="0"/>
                        <a:t>SLIMMER</a:t>
                      </a:r>
                      <a:endParaRPr lang="it-IT" dirty="0"/>
                    </a:p>
                  </a:txBody>
                  <a:tcPr anchor="ctr"/>
                </a:tc>
                <a:tc>
                  <a:txBody>
                    <a:bodyPr/>
                    <a:lstStyle/>
                    <a:p>
                      <a:pPr algn="r" fontAlgn="b"/>
                      <a:r>
                        <a:rPr lang="it-IT" sz="1800" kern="1200" baseline="0">
                          <a:solidFill>
                            <a:schemeClr val="dk1"/>
                          </a:solidFill>
                          <a:latin typeface="+mn-lt"/>
                          <a:ea typeface="+mn-ea"/>
                          <a:cs typeface="+mn-cs"/>
                        </a:rPr>
                        <a:t>€ 514,53</a:t>
                      </a:r>
                    </a:p>
                  </a:txBody>
                  <a:tcPr marL="9525" marR="9525" marT="9525" marB="0" anchor="ctr"/>
                </a:tc>
                <a:tc>
                  <a:txBody>
                    <a:bodyPr/>
                    <a:lstStyle/>
                    <a:p>
                      <a:pPr algn="r" fontAlgn="b"/>
                      <a:r>
                        <a:rPr lang="it-IT" sz="1800" kern="1200" baseline="0">
                          <a:solidFill>
                            <a:schemeClr val="dk1"/>
                          </a:solidFill>
                          <a:latin typeface="+mn-lt"/>
                          <a:ea typeface="+mn-ea"/>
                          <a:cs typeface="+mn-cs"/>
                        </a:rPr>
                        <a:t>€ 728,92</a:t>
                      </a:r>
                    </a:p>
                  </a:txBody>
                  <a:tcPr marL="9525" marR="9525" marT="9525" marB="0" anchor="ctr"/>
                </a:tc>
                <a:tc>
                  <a:txBody>
                    <a:bodyPr/>
                    <a:lstStyle/>
                    <a:p>
                      <a:pPr algn="r" fontAlgn="b"/>
                      <a:r>
                        <a:rPr lang="it-IT" sz="1800" kern="1200" baseline="0">
                          <a:solidFill>
                            <a:schemeClr val="dk1"/>
                          </a:solidFill>
                          <a:latin typeface="+mn-lt"/>
                          <a:ea typeface="+mn-ea"/>
                          <a:cs typeface="+mn-cs"/>
                        </a:rPr>
                        <a:t>€ 943,31</a:t>
                      </a:r>
                    </a:p>
                  </a:txBody>
                  <a:tcPr marL="9525" marR="9525" marT="9525" marB="0" anchor="ctr"/>
                </a:tc>
                <a:tc>
                  <a:txBody>
                    <a:bodyPr/>
                    <a:lstStyle/>
                    <a:p>
                      <a:pPr algn="r" fontAlgn="b"/>
                      <a:r>
                        <a:rPr lang="it-IT" sz="1800" kern="1200" baseline="0" dirty="0">
                          <a:solidFill>
                            <a:schemeClr val="dk1"/>
                          </a:solidFill>
                          <a:latin typeface="+mn-lt"/>
                          <a:ea typeface="+mn-ea"/>
                          <a:cs typeface="+mn-cs"/>
                        </a:rPr>
                        <a:t>€ 1.200,58</a:t>
                      </a:r>
                    </a:p>
                  </a:txBody>
                  <a:tcPr marL="9525" marR="9525" marT="9525" marB="0" anchor="ctr"/>
                </a:tc>
                <a:tc>
                  <a:txBody>
                    <a:bodyPr/>
                    <a:lstStyle/>
                    <a:p>
                      <a:pPr algn="r" fontAlgn="b"/>
                      <a:r>
                        <a:rPr lang="it-IT" sz="1800" kern="1200" baseline="0" dirty="0">
                          <a:solidFill>
                            <a:schemeClr val="dk1"/>
                          </a:solidFill>
                          <a:latin typeface="+mn-lt"/>
                          <a:ea typeface="+mn-ea"/>
                          <a:cs typeface="+mn-cs"/>
                        </a:rPr>
                        <a:t>€ 1.457,85</a:t>
                      </a:r>
                    </a:p>
                  </a:txBody>
                  <a:tcPr marL="9525" marR="9525" marT="9525" marB="0" anchor="ctr"/>
                </a:tc>
                <a:tc>
                  <a:txBody>
                    <a:bodyPr/>
                    <a:lstStyle/>
                    <a:p>
                      <a:pPr algn="r" fontAlgn="b"/>
                      <a:r>
                        <a:rPr lang="it-IT" sz="1800" kern="1200" baseline="0" dirty="0">
                          <a:solidFill>
                            <a:schemeClr val="dk1"/>
                          </a:solidFill>
                          <a:latin typeface="+mn-lt"/>
                          <a:ea typeface="+mn-ea"/>
                          <a:cs typeface="+mn-cs"/>
                        </a:rPr>
                        <a:t>€ 1.543,60</a:t>
                      </a:r>
                    </a:p>
                  </a:txBody>
                  <a:tcPr marL="9525" marR="9525" marT="9525" marB="0" anchor="ctr"/>
                </a:tc>
              </a:tr>
              <a:tr h="64727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it-IT" dirty="0" smtClean="0"/>
                        <a:t>K22</a:t>
                      </a:r>
                    </a:p>
                    <a:p>
                      <a:endParaRPr lang="it-IT" dirty="0"/>
                    </a:p>
                  </a:txBody>
                  <a:tcPr anchor="ctr"/>
                </a:tc>
                <a:tc>
                  <a:txBody>
                    <a:bodyPr/>
                    <a:lstStyle/>
                    <a:p>
                      <a:pPr marL="0" algn="r" defTabSz="457207" rtl="0" eaLnBrk="1" fontAlgn="b" latinLnBrk="0" hangingPunct="1"/>
                      <a:r>
                        <a:rPr lang="it-IT" sz="1800" kern="1200" baseline="0" dirty="0">
                          <a:solidFill>
                            <a:schemeClr val="dk1"/>
                          </a:solidFill>
                          <a:latin typeface="+mn-lt"/>
                          <a:ea typeface="+mn-ea"/>
                          <a:cs typeface="+mn-cs"/>
                        </a:rPr>
                        <a:t>€ 990,00</a:t>
                      </a:r>
                    </a:p>
                  </a:txBody>
                  <a:tcPr marL="9525" marR="9525" marT="9525" marB="0" anchor="ctr"/>
                </a:tc>
                <a:tc>
                  <a:txBody>
                    <a:bodyPr/>
                    <a:lstStyle/>
                    <a:p>
                      <a:pPr marL="0" algn="r" defTabSz="457207" rtl="0" eaLnBrk="1" fontAlgn="b" latinLnBrk="0" hangingPunct="1"/>
                      <a:r>
                        <a:rPr lang="it-IT" sz="1800" kern="1200" baseline="0" dirty="0">
                          <a:solidFill>
                            <a:schemeClr val="dk1"/>
                          </a:solidFill>
                          <a:latin typeface="+mn-lt"/>
                          <a:ea typeface="+mn-ea"/>
                          <a:cs typeface="+mn-cs"/>
                        </a:rPr>
                        <a:t>€ 1.402,50</a:t>
                      </a:r>
                    </a:p>
                  </a:txBody>
                  <a:tcPr marL="9525" marR="9525" marT="9525" marB="0" anchor="ctr"/>
                </a:tc>
                <a:tc>
                  <a:txBody>
                    <a:bodyPr/>
                    <a:lstStyle/>
                    <a:p>
                      <a:pPr marL="0" algn="r" defTabSz="457207" rtl="0" eaLnBrk="1" fontAlgn="b" latinLnBrk="0" hangingPunct="1"/>
                      <a:r>
                        <a:rPr lang="it-IT" sz="1800" kern="1200" baseline="0" dirty="0">
                          <a:solidFill>
                            <a:schemeClr val="dk1"/>
                          </a:solidFill>
                          <a:latin typeface="+mn-lt"/>
                          <a:ea typeface="+mn-ea"/>
                          <a:cs typeface="+mn-cs"/>
                        </a:rPr>
                        <a:t>€ 1.815,00</a:t>
                      </a:r>
                    </a:p>
                  </a:txBody>
                  <a:tcPr marL="9525" marR="9525" marT="9525" marB="0" anchor="ctr"/>
                </a:tc>
                <a:tc>
                  <a:txBody>
                    <a:bodyPr/>
                    <a:lstStyle/>
                    <a:p>
                      <a:pPr marL="0" algn="r" defTabSz="457207" rtl="0" eaLnBrk="1" fontAlgn="b" latinLnBrk="0" hangingPunct="1"/>
                      <a:r>
                        <a:rPr lang="it-IT" sz="1800" kern="1200" baseline="0" dirty="0">
                          <a:solidFill>
                            <a:schemeClr val="dk1"/>
                          </a:solidFill>
                          <a:latin typeface="+mn-lt"/>
                          <a:ea typeface="+mn-ea"/>
                          <a:cs typeface="+mn-cs"/>
                        </a:rPr>
                        <a:t>€ 2.310,00</a:t>
                      </a:r>
                    </a:p>
                  </a:txBody>
                  <a:tcPr marL="9525" marR="9525" marT="9525" marB="0" anchor="ctr"/>
                </a:tc>
                <a:tc>
                  <a:txBody>
                    <a:bodyPr/>
                    <a:lstStyle/>
                    <a:p>
                      <a:pPr marL="0" algn="r" defTabSz="457207" rtl="0" eaLnBrk="1" fontAlgn="b" latinLnBrk="0" hangingPunct="1"/>
                      <a:r>
                        <a:rPr lang="it-IT" sz="1800" kern="1200" baseline="0" dirty="0">
                          <a:solidFill>
                            <a:schemeClr val="dk1"/>
                          </a:solidFill>
                          <a:latin typeface="+mn-lt"/>
                          <a:ea typeface="+mn-ea"/>
                          <a:cs typeface="+mn-cs"/>
                        </a:rPr>
                        <a:t>€ 2.805,00</a:t>
                      </a:r>
                    </a:p>
                  </a:txBody>
                  <a:tcPr marL="9525" marR="9525" marT="9525" marB="0" anchor="ctr"/>
                </a:tc>
                <a:tc>
                  <a:txBody>
                    <a:bodyPr/>
                    <a:lstStyle/>
                    <a:p>
                      <a:pPr marL="0" algn="r" defTabSz="457207" rtl="0" eaLnBrk="1" fontAlgn="b" latinLnBrk="0" hangingPunct="1"/>
                      <a:r>
                        <a:rPr lang="it-IT" sz="1800" kern="1200" baseline="0" dirty="0">
                          <a:solidFill>
                            <a:schemeClr val="dk1"/>
                          </a:solidFill>
                          <a:latin typeface="+mn-lt"/>
                          <a:ea typeface="+mn-ea"/>
                          <a:cs typeface="+mn-cs"/>
                        </a:rPr>
                        <a:t>€ 2.970,00</a:t>
                      </a:r>
                    </a:p>
                  </a:txBody>
                  <a:tcPr marL="9525" marR="9525" marT="9525" marB="0" anchor="ctr"/>
                </a:tc>
              </a:tr>
            </a:tbl>
          </a:graphicData>
        </a:graphic>
      </p:graphicFrame>
    </p:spTree>
    <p:extLst>
      <p:ext uri="{BB962C8B-B14F-4D97-AF65-F5344CB8AC3E}">
        <p14:creationId xmlns:p14="http://schemas.microsoft.com/office/powerpoint/2010/main" val="3268795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Come accedere al conto termico</a:t>
            </a:r>
            <a:endParaRPr lang="it-IT" dirty="0"/>
          </a:p>
        </p:txBody>
      </p:sp>
      <p:sp>
        <p:nvSpPr>
          <p:cNvPr id="3" name="Segnaposto contenuto 2"/>
          <p:cNvSpPr>
            <a:spLocks noGrp="1"/>
          </p:cNvSpPr>
          <p:nvPr>
            <p:ph idx="1"/>
          </p:nvPr>
        </p:nvSpPr>
        <p:spPr>
          <a:xfrm>
            <a:off x="677334" y="1302913"/>
            <a:ext cx="8596668" cy="3880773"/>
          </a:xfrm>
        </p:spPr>
        <p:txBody>
          <a:bodyPr/>
          <a:lstStyle/>
          <a:p>
            <a:r>
              <a:rPr lang="it-IT" dirty="0" smtClean="0"/>
              <a:t>Per accedere al conto termico basta seguire una procedura online sullo stesso portale del GSE (</a:t>
            </a:r>
            <a:r>
              <a:rPr lang="it-IT" dirty="0" smtClean="0">
                <a:hlinkClick r:id="rId2"/>
              </a:rPr>
              <a:t>www.gse.it</a:t>
            </a:r>
            <a:r>
              <a:rPr lang="it-IT" dirty="0" smtClean="0"/>
              <a:t>). Per fare richiesta al conto termico sarà necessario premunirsi della documentazione da inserire nel portale del GSE entro e non oltre 60 giorni dalla data di fine installazione del nuovo sistema di riscaldamento a biomassa:</a:t>
            </a:r>
            <a:endParaRPr lang="it-IT" dirty="0"/>
          </a:p>
        </p:txBody>
      </p:sp>
      <p:pic>
        <p:nvPicPr>
          <p:cNvPr id="4" name="Immagine 3"/>
          <p:cNvPicPr>
            <a:picLocks noChangeAspect="1"/>
          </p:cNvPicPr>
          <p:nvPr/>
        </p:nvPicPr>
        <p:blipFill>
          <a:blip r:embed="rId3"/>
          <a:stretch>
            <a:fillRect/>
          </a:stretch>
        </p:blipFill>
        <p:spPr>
          <a:xfrm>
            <a:off x="1849944" y="2761728"/>
            <a:ext cx="6657242" cy="4096272"/>
          </a:xfrm>
          <a:prstGeom prst="rect">
            <a:avLst/>
          </a:prstGeom>
        </p:spPr>
      </p:pic>
    </p:spTree>
    <p:extLst>
      <p:ext uri="{BB962C8B-B14F-4D97-AF65-F5344CB8AC3E}">
        <p14:creationId xmlns:p14="http://schemas.microsoft.com/office/powerpoint/2010/main" val="2764326351"/>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Documentazione da predisporre ed allegare alla richiesta</a:t>
            </a:r>
            <a:endParaRPr lang="it-IT" dirty="0"/>
          </a:p>
        </p:txBody>
      </p:sp>
      <p:sp>
        <p:nvSpPr>
          <p:cNvPr id="3" name="Segnaposto contenuto 2"/>
          <p:cNvSpPr>
            <a:spLocks noGrp="1"/>
          </p:cNvSpPr>
          <p:nvPr>
            <p:ph idx="1"/>
          </p:nvPr>
        </p:nvSpPr>
        <p:spPr>
          <a:xfrm>
            <a:off x="677334" y="2160590"/>
            <a:ext cx="8596668" cy="4370839"/>
          </a:xfrm>
        </p:spPr>
        <p:txBody>
          <a:bodyPr>
            <a:normAutofit/>
          </a:bodyPr>
          <a:lstStyle/>
          <a:p>
            <a:pPr marL="0" indent="0">
              <a:buNone/>
            </a:pPr>
            <a:r>
              <a:rPr lang="it-IT" sz="2000" dirty="0"/>
              <a:t>Dichiarazione del soggetto responsabile, corredata da certificazione dei produttori dei componenti impiegati, che attesti il rispetto dei requisiti minimi richiesti dal decreto </a:t>
            </a:r>
            <a:endParaRPr lang="it-IT" sz="2000" dirty="0" smtClean="0"/>
          </a:p>
          <a:p>
            <a:pPr marL="0" indent="0">
              <a:buNone/>
            </a:pPr>
            <a:r>
              <a:rPr lang="it-IT" sz="2000" dirty="0" smtClean="0"/>
              <a:t>Documentazione </a:t>
            </a:r>
            <a:r>
              <a:rPr lang="it-IT" sz="2000" dirty="0"/>
              <a:t>fotografica attestante l’intervento, raccolta in un documento elettronico in Pdf </a:t>
            </a:r>
            <a:endParaRPr lang="it-IT" sz="2000" dirty="0" smtClean="0"/>
          </a:p>
          <a:p>
            <a:pPr marL="0" indent="0">
              <a:buNone/>
            </a:pPr>
            <a:r>
              <a:rPr lang="it-IT" sz="2000" dirty="0" smtClean="0"/>
              <a:t>Fatture </a:t>
            </a:r>
            <a:r>
              <a:rPr lang="it-IT" sz="2000" dirty="0"/>
              <a:t>e bonifici relativi alle spese sostenute per il solo impianto </a:t>
            </a:r>
            <a:endParaRPr lang="it-IT" sz="2000" dirty="0" smtClean="0"/>
          </a:p>
          <a:p>
            <a:pPr marL="0" indent="0">
              <a:buNone/>
            </a:pPr>
            <a:r>
              <a:rPr lang="it-IT" sz="2000" dirty="0" smtClean="0"/>
              <a:t>Eventuale </a:t>
            </a:r>
            <a:r>
              <a:rPr lang="it-IT" sz="2000" dirty="0"/>
              <a:t>delega del soggetto responsabile al soggetto delegato </a:t>
            </a:r>
            <a:endParaRPr lang="it-IT" sz="2000" dirty="0" smtClean="0"/>
          </a:p>
          <a:p>
            <a:pPr marL="0" indent="0">
              <a:buNone/>
            </a:pPr>
            <a:r>
              <a:rPr lang="it-IT" sz="2000" dirty="0" smtClean="0"/>
              <a:t>Eventuale </a:t>
            </a:r>
            <a:r>
              <a:rPr lang="it-IT" sz="2000" dirty="0"/>
              <a:t>scansione digitale del documento di identità del soggetto delegato (copia effettuata con uno scanner) </a:t>
            </a:r>
            <a:endParaRPr lang="it-IT" sz="2000" dirty="0" smtClean="0"/>
          </a:p>
          <a:p>
            <a:pPr marL="0" indent="0">
              <a:buNone/>
            </a:pPr>
            <a:r>
              <a:rPr lang="it-IT" sz="2000" dirty="0" smtClean="0"/>
              <a:t>Scansione </a:t>
            </a:r>
            <a:r>
              <a:rPr lang="it-IT" sz="2000" dirty="0"/>
              <a:t>digitale del documento di identità del soggetto responsabile (copia effettuata con uno scanner)</a:t>
            </a:r>
          </a:p>
        </p:txBody>
      </p:sp>
    </p:spTree>
    <p:extLst>
      <p:ext uri="{BB962C8B-B14F-4D97-AF65-F5344CB8AC3E}">
        <p14:creationId xmlns:p14="http://schemas.microsoft.com/office/powerpoint/2010/main" val="29097655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Documentazione da conservare</a:t>
            </a:r>
            <a:endParaRPr lang="it-IT" dirty="0"/>
          </a:p>
        </p:txBody>
      </p:sp>
      <p:sp>
        <p:nvSpPr>
          <p:cNvPr id="3" name="Segnaposto contenuto 2"/>
          <p:cNvSpPr>
            <a:spLocks noGrp="1"/>
          </p:cNvSpPr>
          <p:nvPr>
            <p:ph idx="1"/>
          </p:nvPr>
        </p:nvSpPr>
        <p:spPr>
          <a:xfrm>
            <a:off x="677334" y="1371600"/>
            <a:ext cx="8596668" cy="5045529"/>
          </a:xfrm>
        </p:spPr>
        <p:txBody>
          <a:bodyPr>
            <a:normAutofit/>
          </a:bodyPr>
          <a:lstStyle/>
          <a:p>
            <a:r>
              <a:rPr lang="it-IT" sz="2000" dirty="0" smtClean="0"/>
              <a:t>Certificato </a:t>
            </a:r>
            <a:r>
              <a:rPr lang="it-IT" sz="2000" dirty="0"/>
              <a:t>del corretto smaltimento del generatore di calore sostituito o un documento analogo attestante che il generatore è stato consegnato a un apposito centro per lo smaltimento; in alternativa, evidenza, nella fattura del fornitore del nuovo generatore, comprovante il ritiro e lo smaltimento del generatore di calore sostituito, oppure apposita fattura comprovante il ritiro e lo smaltimento da parte di operatori professionali; Nel caso in cui l’intervento di sostituzione del generatore di calore riguardi un camino aperto, in luogo del certificato di smaltimento il soggetto responsabile dovrà chiudere in via definitiva, tramite appositi sistemi permanenti, la canna fumaria del camino aperto (Salvo il caso in cui la medesima canna fumaria sia utilizzata dal nuovo generatore di </a:t>
            </a:r>
            <a:r>
              <a:rPr lang="it-IT" sz="2000" dirty="0" smtClean="0"/>
              <a:t>calore); </a:t>
            </a:r>
            <a:r>
              <a:rPr lang="it-IT" sz="2000" dirty="0"/>
              <a:t>foto attestante la chiusura permanente della canna fumaria deve essere inclusa nella documentazione fotografica di cui al paragrafo precedente, da allegare alla richiesta di incentivo, a prova dell’intervento eseguito </a:t>
            </a:r>
            <a:endParaRPr lang="it-IT" sz="2000" dirty="0" smtClean="0"/>
          </a:p>
        </p:txBody>
      </p:sp>
    </p:spTree>
    <p:extLst>
      <p:ext uri="{BB962C8B-B14F-4D97-AF65-F5344CB8AC3E}">
        <p14:creationId xmlns:p14="http://schemas.microsoft.com/office/powerpoint/2010/main" val="168183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Legge</a:t>
            </a:r>
            <a:endParaRPr lang="it-IT" dirty="0"/>
          </a:p>
        </p:txBody>
      </p:sp>
      <p:sp>
        <p:nvSpPr>
          <p:cNvPr id="3" name="Segnaposto contenuto 2"/>
          <p:cNvSpPr>
            <a:spLocks noGrp="1"/>
          </p:cNvSpPr>
          <p:nvPr>
            <p:ph idx="1"/>
          </p:nvPr>
        </p:nvSpPr>
        <p:spPr>
          <a:xfrm>
            <a:off x="677334" y="1930399"/>
            <a:ext cx="9601196" cy="4323443"/>
          </a:xfrm>
        </p:spPr>
        <p:txBody>
          <a:bodyPr/>
          <a:lstStyle/>
          <a:p>
            <a:pPr marL="0" indent="0">
              <a:buNone/>
            </a:pPr>
            <a:r>
              <a:rPr lang="it-IT" sz="2400" dirty="0"/>
              <a:t>Nella Gazzetta Ufficiale n°1 del 2 gennaio 2013, supplemento ordinario n°1, è stato pubblicato il Decreto 28 dicembre 2012 del Ministero dello Sviluppo Economico che porta il titolo: “Incentivazione della produzione di energia termica da fonti rinnovabili ed interventi di efficienza energetica di piccole dimensioni” più comunemente conosciuto come il “Conto Termico”. Per la prima volta in Italia si assegna un incentivo specifico alla produzione di energia termica da fonti rinnovabili e nello specifico da biomasse, da solare termico, da pompe di calore. </a:t>
            </a:r>
          </a:p>
          <a:p>
            <a:pPr marL="0" indent="0">
              <a:buNone/>
            </a:pPr>
            <a:endParaRPr lang="it-IT" dirty="0"/>
          </a:p>
        </p:txBody>
      </p:sp>
    </p:spTree>
    <p:extLst>
      <p:ext uri="{BB962C8B-B14F-4D97-AF65-F5344CB8AC3E}">
        <p14:creationId xmlns:p14="http://schemas.microsoft.com/office/powerpoint/2010/main" val="4619831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Documentazione da conservare</a:t>
            </a:r>
          </a:p>
        </p:txBody>
      </p:sp>
      <p:sp>
        <p:nvSpPr>
          <p:cNvPr id="3" name="Segnaposto contenuto 2"/>
          <p:cNvSpPr>
            <a:spLocks noGrp="1"/>
          </p:cNvSpPr>
          <p:nvPr>
            <p:ph idx="1"/>
          </p:nvPr>
        </p:nvSpPr>
        <p:spPr>
          <a:xfrm>
            <a:off x="677334" y="1518557"/>
            <a:ext cx="8596668" cy="5045529"/>
          </a:xfrm>
        </p:spPr>
        <p:txBody>
          <a:bodyPr>
            <a:normAutofit/>
          </a:bodyPr>
          <a:lstStyle/>
          <a:p>
            <a:r>
              <a:rPr lang="it-IT" sz="2000" dirty="0"/>
              <a:t>Dichiarazione di conformità impianto, ove prevista, ai sensi D.M.37/08 redatta da installatore avente requisiti professionali di cui all’art.15 </a:t>
            </a:r>
            <a:r>
              <a:rPr lang="it-IT" sz="2000" dirty="0" err="1"/>
              <a:t>D.Lgs</a:t>
            </a:r>
            <a:r>
              <a:rPr lang="it-IT" sz="2000" dirty="0"/>
              <a:t> 28/11</a:t>
            </a:r>
          </a:p>
          <a:p>
            <a:r>
              <a:rPr lang="it-IT" sz="2000" dirty="0" smtClean="0"/>
              <a:t>Libretto impianto</a:t>
            </a:r>
          </a:p>
          <a:p>
            <a:r>
              <a:rPr lang="it-IT" sz="2000" dirty="0" smtClean="0"/>
              <a:t>Titolo </a:t>
            </a:r>
            <a:r>
              <a:rPr lang="it-IT" sz="2000" dirty="0"/>
              <a:t>autorizzativo o abilitativo ove </a:t>
            </a:r>
            <a:r>
              <a:rPr lang="it-IT" sz="2000" dirty="0" smtClean="0"/>
              <a:t>previsto</a:t>
            </a:r>
          </a:p>
          <a:p>
            <a:r>
              <a:rPr lang="it-IT" sz="2000" dirty="0" smtClean="0"/>
              <a:t>Certificati </a:t>
            </a:r>
            <a:r>
              <a:rPr lang="it-IT" sz="2000" dirty="0"/>
              <a:t>di manutenzione relativi al generatore di calore ed alla canna fumaria</a:t>
            </a:r>
          </a:p>
          <a:p>
            <a:r>
              <a:rPr lang="it-IT" sz="2000" dirty="0"/>
              <a:t>Schede tecniche dei componenti o delle apparecchiature installate come fornite dal produttore Documento fornito da </a:t>
            </a:r>
            <a:r>
              <a:rPr lang="it-IT" sz="2000" dirty="0" smtClean="0"/>
              <a:t>                                LA CASTELLANA STUFE </a:t>
            </a:r>
          </a:p>
          <a:p>
            <a:r>
              <a:rPr lang="it-IT" sz="2000" dirty="0" smtClean="0"/>
              <a:t>Certificazione </a:t>
            </a:r>
            <a:r>
              <a:rPr lang="it-IT" sz="2000" dirty="0"/>
              <a:t>rilasciata da un laboratorio accreditato attestante il rispetto dei livelli emissivi e la conformità del prodotto Documento fornito da </a:t>
            </a:r>
            <a:r>
              <a:rPr lang="it-IT" sz="2000" dirty="0" smtClean="0"/>
              <a:t> LA </a:t>
            </a:r>
            <a:r>
              <a:rPr lang="it-IT" sz="2000" dirty="0"/>
              <a:t>CASTELLANA STUFE </a:t>
            </a:r>
          </a:p>
          <a:p>
            <a:endParaRPr lang="it-IT" dirty="0"/>
          </a:p>
        </p:txBody>
      </p:sp>
    </p:spTree>
    <p:extLst>
      <p:ext uri="{BB962C8B-B14F-4D97-AF65-F5344CB8AC3E}">
        <p14:creationId xmlns:p14="http://schemas.microsoft.com/office/powerpoint/2010/main" val="374833774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Documentazione da conservare</a:t>
            </a:r>
          </a:p>
        </p:txBody>
      </p:sp>
      <p:sp>
        <p:nvSpPr>
          <p:cNvPr id="3" name="Segnaposto contenuto 2"/>
          <p:cNvSpPr>
            <a:spLocks noGrp="1"/>
          </p:cNvSpPr>
          <p:nvPr>
            <p:ph idx="1"/>
          </p:nvPr>
        </p:nvSpPr>
        <p:spPr>
          <a:xfrm>
            <a:off x="677334" y="1763486"/>
            <a:ext cx="8596668" cy="4767943"/>
          </a:xfrm>
        </p:spPr>
        <p:txBody>
          <a:bodyPr>
            <a:normAutofit/>
          </a:bodyPr>
          <a:lstStyle/>
          <a:p>
            <a:r>
              <a:rPr lang="it-IT" sz="2000" dirty="0"/>
              <a:t>Fatture relative all’acquisto delle biomasse finalizzate all’alimentazione degli impianti incentivati, ad esclusione di quelle autoprodotte, attestanti un consumo di combustibile congruo con la producibilità attesa del generatore nella zona climatica di installazione; con riferimento al </a:t>
            </a:r>
            <a:r>
              <a:rPr lang="it-IT" sz="2000" dirty="0" err="1"/>
              <a:t>pellet</a:t>
            </a:r>
            <a:r>
              <a:rPr lang="it-IT" sz="2000" dirty="0"/>
              <a:t> certificato, documentazione fiscale comprovante l’acquisto e riportante, al fine di attestarne la conformità alla norma UNI EN 14961-2 classe A1 o A2, l’evidenza della classe A1 o A2 e il codice di identificazione del produttore e/o distributore rilasciato dall’organismo di certificazione, oppure l’evidenza della classe A1 o A2 e il codice di identificazione del rapporto di prova rilasciato al produttore o al distributore dall’organismo di certificazione (in questo caso copia del rapporto di prova deve essere allegata alla documentazione fiscale); </a:t>
            </a:r>
          </a:p>
          <a:p>
            <a:endParaRPr lang="it-IT" dirty="0"/>
          </a:p>
        </p:txBody>
      </p:sp>
    </p:spTree>
    <p:extLst>
      <p:ext uri="{BB962C8B-B14F-4D97-AF65-F5344CB8AC3E}">
        <p14:creationId xmlns:p14="http://schemas.microsoft.com/office/powerpoint/2010/main" val="162353468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Documentazione da conservare</a:t>
            </a:r>
          </a:p>
        </p:txBody>
      </p:sp>
      <p:sp>
        <p:nvSpPr>
          <p:cNvPr id="3" name="Segnaposto contenuto 2"/>
          <p:cNvSpPr>
            <a:spLocks noGrp="1"/>
          </p:cNvSpPr>
          <p:nvPr>
            <p:ph idx="1"/>
          </p:nvPr>
        </p:nvSpPr>
        <p:spPr>
          <a:xfrm>
            <a:off x="677334" y="1681843"/>
            <a:ext cx="8596668" cy="4882243"/>
          </a:xfrm>
        </p:spPr>
        <p:txBody>
          <a:bodyPr>
            <a:normAutofit fontScale="92500" lnSpcReduction="20000"/>
          </a:bodyPr>
          <a:lstStyle/>
          <a:p>
            <a:r>
              <a:rPr lang="it-IT" sz="2000" dirty="0" smtClean="0"/>
              <a:t>Per </a:t>
            </a:r>
            <a:r>
              <a:rPr lang="it-IT" sz="2000" dirty="0"/>
              <a:t>l’utilizzo di legna in autoproduzione: Attestato che dimostri titolo di proprietà del bosco per autoproduzione, o documentazione che dimostri l’ approvvigionamento tramite concessione di taglio. Autodichiarazione indicante la quantità, espressa in peso, di biomassa autoprodotta impiegata come combustibile, la tipologia ( legna), l’estensione e i riferimenti catastali della superficie boschiva o agricola utilizzata (proprietà, affitto o usufrutto); nel caso di impresa boschiva , auto fatturazione delle quantità; nel caso di soggetto assegnatario di uso civico di legnatico, autodichiarazione del quantitativo di biomassa assegnata </a:t>
            </a:r>
            <a:endParaRPr lang="it-IT" sz="2000" dirty="0" smtClean="0"/>
          </a:p>
          <a:p>
            <a:r>
              <a:rPr lang="it-IT" sz="2000" dirty="0"/>
              <a:t>Nel caso di sostituzione di generatori di calore alimentati a GPL (ove previsto), attestazione da parte dell’Amministrazione competente relativa allo stato di area non metanizzata del sito su cui insiste l’edificio oggetto di intervento. Deve essere contestualmente riportata esplicita dichiarazione di rispetto di quanto riportato a proposito nell’allegato II, paragrafo 1.2, del Decreto: “resta ferma la possibilità delle Regioni di limitare l’applicazione della predetta fattispecie nel rispetto dell’articolo 3 </a:t>
            </a:r>
            <a:r>
              <a:rPr lang="it-IT" sz="2000" dirty="0" err="1"/>
              <a:t>quinques</a:t>
            </a:r>
            <a:r>
              <a:rPr lang="it-IT" sz="2000" dirty="0"/>
              <a:t> del decreto legislativo 152/06. </a:t>
            </a:r>
          </a:p>
          <a:p>
            <a:endParaRPr lang="it-IT" sz="2000" dirty="0"/>
          </a:p>
        </p:txBody>
      </p:sp>
    </p:spTree>
    <p:extLst>
      <p:ext uri="{BB962C8B-B14F-4D97-AF65-F5344CB8AC3E}">
        <p14:creationId xmlns:p14="http://schemas.microsoft.com/office/powerpoint/2010/main" val="122973625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Approfondimenti </a:t>
            </a:r>
            <a:endParaRPr lang="it-IT" dirty="0"/>
          </a:p>
        </p:txBody>
      </p:sp>
      <p:sp>
        <p:nvSpPr>
          <p:cNvPr id="3" name="Segnaposto contenuto 2"/>
          <p:cNvSpPr>
            <a:spLocks noGrp="1"/>
          </p:cNvSpPr>
          <p:nvPr>
            <p:ph idx="1"/>
          </p:nvPr>
        </p:nvSpPr>
        <p:spPr/>
        <p:txBody>
          <a:bodyPr/>
          <a:lstStyle/>
          <a:p>
            <a:pPr marL="0" indent="0">
              <a:buNone/>
            </a:pPr>
            <a:r>
              <a:rPr lang="it-IT" dirty="0" smtClean="0"/>
              <a:t>Per maggiori approfondimenti vi invitiamo a visitare :</a:t>
            </a:r>
          </a:p>
          <a:p>
            <a:pPr marL="0" indent="0" algn="ctr">
              <a:buNone/>
            </a:pPr>
            <a:r>
              <a:rPr lang="it-IT" b="1" dirty="0"/>
              <a:t>Le regole applicative definitive del Conto Termico </a:t>
            </a:r>
            <a:r>
              <a:rPr lang="it-IT" dirty="0"/>
              <a:t>(Edizione </a:t>
            </a:r>
            <a:r>
              <a:rPr lang="it-IT" dirty="0" smtClean="0"/>
              <a:t>4 Dicembre 2013</a:t>
            </a:r>
            <a:r>
              <a:rPr lang="it-IT" dirty="0"/>
              <a:t>) per l’attuazione delle disposizioni del D.M. 28 dicembre 2012 “Incentivazione della produzione di energia termica da impianti a fonti rinnovabili ed interventi di efficienza energetica di piccole dimensioni” sono disponibili sul sito del GSE nella sezione </a:t>
            </a:r>
            <a:r>
              <a:rPr lang="it-IT" dirty="0" smtClean="0"/>
              <a:t>dedicata</a:t>
            </a:r>
          </a:p>
          <a:p>
            <a:pPr marL="0" indent="0" algn="ctr">
              <a:buNone/>
            </a:pPr>
            <a:r>
              <a:rPr lang="it-IT" dirty="0">
                <a:solidFill>
                  <a:srgbClr val="0070C0"/>
                </a:solidFill>
                <a:hlinkClick r:id="rId2"/>
              </a:rPr>
              <a:t>http://</a:t>
            </a:r>
            <a:r>
              <a:rPr lang="it-IT" dirty="0" smtClean="0">
                <a:solidFill>
                  <a:srgbClr val="0070C0"/>
                </a:solidFill>
                <a:hlinkClick r:id="rId2"/>
              </a:rPr>
              <a:t>www.gse.it/it/Conto%20Termico/Pages/default.aspx</a:t>
            </a:r>
            <a:endParaRPr lang="it-IT" dirty="0" smtClean="0">
              <a:solidFill>
                <a:srgbClr val="0070C0"/>
              </a:solidFill>
            </a:endParaRPr>
          </a:p>
          <a:p>
            <a:pPr marL="0" indent="0" algn="ctr">
              <a:buNone/>
            </a:pPr>
            <a:endParaRPr lang="it-IT" dirty="0">
              <a:solidFill>
                <a:srgbClr val="0070C0"/>
              </a:solidFill>
            </a:endParaRPr>
          </a:p>
        </p:txBody>
      </p:sp>
    </p:spTree>
    <p:extLst>
      <p:ext uri="{BB962C8B-B14F-4D97-AF65-F5344CB8AC3E}">
        <p14:creationId xmlns:p14="http://schemas.microsoft.com/office/powerpoint/2010/main" val="2349430391"/>
      </p:ext>
    </p:extLst>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cosa consiste l’incentivo</a:t>
            </a:r>
            <a:endParaRPr lang="it-IT" dirty="0"/>
          </a:p>
        </p:txBody>
      </p:sp>
      <p:sp>
        <p:nvSpPr>
          <p:cNvPr id="3" name="Segnaposto contenuto 2"/>
          <p:cNvSpPr>
            <a:spLocks noGrp="1"/>
          </p:cNvSpPr>
          <p:nvPr>
            <p:ph idx="1"/>
          </p:nvPr>
        </p:nvSpPr>
        <p:spPr>
          <a:xfrm>
            <a:off x="677334" y="2160589"/>
            <a:ext cx="8596668" cy="4076925"/>
          </a:xfrm>
        </p:spPr>
        <p:txBody>
          <a:bodyPr>
            <a:normAutofit/>
          </a:bodyPr>
          <a:lstStyle/>
          <a:p>
            <a:pPr marL="0" indent="0">
              <a:buNone/>
            </a:pPr>
            <a:r>
              <a:rPr lang="it-IT" sz="2400" dirty="0"/>
              <a:t>Con l’acquisto di un generatore a biomassa di potenza inferiore a 35Kw si può usufruire dell’incentivo che dà diritto al rimborso per un massimo del 65% delle spese sostenute per la sostituzione del vecchio impianto.</a:t>
            </a:r>
          </a:p>
          <a:p>
            <a:pPr marL="0" indent="0">
              <a:buNone/>
            </a:pPr>
            <a:r>
              <a:rPr lang="it-IT" sz="2400" dirty="0"/>
              <a:t>Tale incentivo sarà bonificato direttamente sul c/c dell’interessato in due soluzioni.</a:t>
            </a:r>
          </a:p>
          <a:p>
            <a:pPr marL="0" indent="0">
              <a:buNone/>
            </a:pPr>
            <a:r>
              <a:rPr lang="it-IT" sz="2400" dirty="0"/>
              <a:t>Per incentivi fino a € 600,00 il GSE erogherà tale importo in un’unica soluzione</a:t>
            </a:r>
          </a:p>
          <a:p>
            <a:pPr marL="0" indent="0">
              <a:buNone/>
            </a:pPr>
            <a:r>
              <a:rPr lang="it-IT" sz="2400" dirty="0"/>
              <a:t>Non è cumulabile alle detrazioni del 50% o del 55% </a:t>
            </a:r>
          </a:p>
        </p:txBody>
      </p:sp>
    </p:spTree>
    <p:extLst>
      <p:ext uri="{BB962C8B-B14F-4D97-AF65-F5344CB8AC3E}">
        <p14:creationId xmlns:p14="http://schemas.microsoft.com/office/powerpoint/2010/main" val="294745340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Interventi e Soggetti Incentivabili</a:t>
            </a:r>
          </a:p>
        </p:txBody>
      </p:sp>
      <p:sp>
        <p:nvSpPr>
          <p:cNvPr id="4" name="Segnaposto contenuto 3"/>
          <p:cNvSpPr>
            <a:spLocks noGrp="1"/>
          </p:cNvSpPr>
          <p:nvPr>
            <p:ph sz="half" idx="2"/>
          </p:nvPr>
        </p:nvSpPr>
        <p:spPr>
          <a:xfrm>
            <a:off x="677333" y="2139042"/>
            <a:ext cx="5543853" cy="4033158"/>
          </a:xfrm>
        </p:spPr>
        <p:txBody>
          <a:bodyPr>
            <a:normAutofit/>
          </a:bodyPr>
          <a:lstStyle/>
          <a:p>
            <a:pPr marL="0" indent="0">
              <a:buNone/>
            </a:pPr>
            <a:r>
              <a:rPr lang="it-IT" sz="2000" b="1" dirty="0"/>
              <a:t>Sostituzione di generatori di calore per la climatizzazione invernale esistenti alimentati a </a:t>
            </a:r>
            <a:r>
              <a:rPr lang="it-IT" sz="2000" dirty="0"/>
              <a:t>:</a:t>
            </a:r>
          </a:p>
          <a:p>
            <a:r>
              <a:rPr lang="it-IT" sz="2000" dirty="0"/>
              <a:t>Gasolio</a:t>
            </a:r>
          </a:p>
          <a:p>
            <a:r>
              <a:rPr lang="it-IT" sz="2000" dirty="0"/>
              <a:t>olio combustibile</a:t>
            </a:r>
          </a:p>
          <a:p>
            <a:r>
              <a:rPr lang="it-IT" sz="2000" dirty="0"/>
              <a:t>carbone </a:t>
            </a:r>
          </a:p>
          <a:p>
            <a:r>
              <a:rPr lang="it-IT" sz="2000" dirty="0"/>
              <a:t>biomassa </a:t>
            </a:r>
          </a:p>
          <a:p>
            <a:pPr marL="0" indent="0">
              <a:buNone/>
            </a:pPr>
            <a:r>
              <a:rPr lang="it-IT" sz="2000" b="1" u="sng" dirty="0">
                <a:effectLst>
                  <a:outerShdw blurRad="38100" dist="38100" dir="2700000" algn="tl">
                    <a:srgbClr val="000000">
                      <a:alpha val="43137"/>
                    </a:srgbClr>
                  </a:outerShdw>
                </a:effectLst>
              </a:rPr>
              <a:t>con apparecchi domestici o caldaie alimentati a biomassa. </a:t>
            </a:r>
          </a:p>
          <a:p>
            <a:endParaRPr lang="it-IT" dirty="0"/>
          </a:p>
        </p:txBody>
      </p:sp>
      <p:sp>
        <p:nvSpPr>
          <p:cNvPr id="6" name="Segnaposto contenuto 5"/>
          <p:cNvSpPr>
            <a:spLocks noGrp="1"/>
          </p:cNvSpPr>
          <p:nvPr>
            <p:ph sz="quarter" idx="4"/>
          </p:nvPr>
        </p:nvSpPr>
        <p:spPr>
          <a:xfrm>
            <a:off x="6343957" y="2139042"/>
            <a:ext cx="4718304" cy="3918858"/>
          </a:xfrm>
        </p:spPr>
        <p:txBody>
          <a:bodyPr/>
          <a:lstStyle/>
          <a:p>
            <a:pPr marL="0" indent="0">
              <a:buNone/>
            </a:pPr>
            <a:r>
              <a:rPr lang="it-IT" sz="2000" b="1" dirty="0"/>
              <a:t>I soggetti ammessi sono</a:t>
            </a:r>
            <a:r>
              <a:rPr lang="it-IT" sz="2000" dirty="0"/>
              <a:t>:</a:t>
            </a:r>
          </a:p>
          <a:p>
            <a:r>
              <a:rPr lang="it-IT" sz="2000" dirty="0"/>
              <a:t> Amministrazioni pubbliche</a:t>
            </a:r>
          </a:p>
          <a:p>
            <a:r>
              <a:rPr lang="it-IT" sz="2000" dirty="0"/>
              <a:t>Privati</a:t>
            </a:r>
          </a:p>
          <a:p>
            <a:r>
              <a:rPr lang="it-IT" sz="2000" dirty="0"/>
              <a:t>imprese </a:t>
            </a:r>
          </a:p>
          <a:p>
            <a:pPr marL="0" indent="0">
              <a:buNone/>
            </a:pPr>
            <a:endParaRPr lang="it-IT" dirty="0" smtClean="0"/>
          </a:p>
          <a:p>
            <a:endParaRPr lang="it-IT" dirty="0"/>
          </a:p>
        </p:txBody>
      </p:sp>
    </p:spTree>
    <p:extLst>
      <p:ext uri="{BB962C8B-B14F-4D97-AF65-F5344CB8AC3E}">
        <p14:creationId xmlns:p14="http://schemas.microsoft.com/office/powerpoint/2010/main" val="1687011088"/>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9358" y="488646"/>
            <a:ext cx="9601196" cy="1303867"/>
          </a:xfrm>
        </p:spPr>
        <p:txBody>
          <a:bodyPr/>
          <a:lstStyle/>
          <a:p>
            <a:r>
              <a:rPr lang="it-IT" dirty="0" smtClean="0"/>
              <a:t>Interventi e Soggetti </a:t>
            </a:r>
            <a:r>
              <a:rPr lang="it-IT" dirty="0"/>
              <a:t>I</a:t>
            </a:r>
            <a:r>
              <a:rPr lang="it-IT" dirty="0" smtClean="0"/>
              <a:t>ncentivabili</a:t>
            </a:r>
            <a:endParaRPr lang="it-IT" dirty="0"/>
          </a:p>
        </p:txBody>
      </p:sp>
      <p:sp>
        <p:nvSpPr>
          <p:cNvPr id="3" name="Segnaposto contenuto 2"/>
          <p:cNvSpPr>
            <a:spLocks noGrp="1"/>
          </p:cNvSpPr>
          <p:nvPr>
            <p:ph idx="1"/>
          </p:nvPr>
        </p:nvSpPr>
        <p:spPr>
          <a:xfrm>
            <a:off x="299358" y="2046514"/>
            <a:ext cx="9601196" cy="4419600"/>
          </a:xfrm>
        </p:spPr>
        <p:txBody>
          <a:bodyPr>
            <a:normAutofit/>
          </a:bodyPr>
          <a:lstStyle/>
          <a:p>
            <a:pPr marL="0" indent="0">
              <a:buNone/>
            </a:pPr>
            <a:r>
              <a:rPr lang="it-IT" sz="2000" dirty="0"/>
              <a:t>Il termine</a:t>
            </a:r>
            <a:r>
              <a:rPr lang="it-IT" sz="2000" b="1" u="sng" dirty="0"/>
              <a:t> sostituzione </a:t>
            </a:r>
            <a:r>
              <a:rPr lang="it-IT" sz="2000" dirty="0"/>
              <a:t>riferito ai generatori di calore è da intendersi come la rimozione di un vecchio generatore e l'installazione di un altro nuovo, di potenza termica non superiore di più del 10% della potenza del generatore sostituito, destinato a erogare energia termica alle medesime utenze. </a:t>
            </a:r>
          </a:p>
          <a:p>
            <a:pPr marL="0" indent="0">
              <a:buNone/>
            </a:pPr>
            <a:r>
              <a:rPr lang="it-IT" sz="2000" dirty="0"/>
              <a:t>Tuttavia, qualora l’impianto sostituito risulti insufficiente per coprire i fabbisogni di climatizzazione invernale richiesti, è possibile accedere agli incentivi anche per un impianto potenziato oltre la soglia del 10% (fermi restando i limiti di potenza previsti dal Decreto), purché il corretto dimensionamento del nuovo impianto potenziato sia adeguatamente giustificato nell’asseverazione del tecnico, di cui dall’art. 7, comma 6, lettera c) del Decreto.</a:t>
            </a:r>
          </a:p>
        </p:txBody>
      </p:sp>
    </p:spTree>
    <p:extLst>
      <p:ext uri="{BB962C8B-B14F-4D97-AF65-F5344CB8AC3E}">
        <p14:creationId xmlns:p14="http://schemas.microsoft.com/office/powerpoint/2010/main" val="15296656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Caratteristiche dei prodotti incentivabili</a:t>
            </a:r>
            <a:endParaRPr lang="it-IT" dirty="0"/>
          </a:p>
        </p:txBody>
      </p:sp>
      <p:sp>
        <p:nvSpPr>
          <p:cNvPr id="3" name="Segnaposto contenuto 2"/>
          <p:cNvSpPr>
            <a:spLocks noGrp="1"/>
          </p:cNvSpPr>
          <p:nvPr>
            <p:ph idx="1"/>
          </p:nvPr>
        </p:nvSpPr>
        <p:spPr>
          <a:xfrm>
            <a:off x="416076" y="1785032"/>
            <a:ext cx="9821937" cy="4583111"/>
          </a:xfrm>
        </p:spPr>
        <p:txBody>
          <a:bodyPr>
            <a:normAutofit/>
          </a:bodyPr>
          <a:lstStyle/>
          <a:p>
            <a:pPr marL="0" indent="0">
              <a:buNone/>
            </a:pPr>
            <a:r>
              <a:rPr lang="it-IT" dirty="0"/>
              <a:t>Per le caldaie a biomassa </a:t>
            </a:r>
            <a:endParaRPr lang="it-IT" dirty="0" smtClean="0"/>
          </a:p>
          <a:p>
            <a:r>
              <a:rPr lang="it-IT" dirty="0" smtClean="0"/>
              <a:t>conformità </a:t>
            </a:r>
            <a:r>
              <a:rPr lang="it-IT" dirty="0"/>
              <a:t>alla norma UNI 303-5 </a:t>
            </a:r>
            <a:r>
              <a:rPr lang="it-IT" dirty="0" smtClean="0"/>
              <a:t>2012 classe 5</a:t>
            </a:r>
          </a:p>
          <a:p>
            <a:r>
              <a:rPr lang="it-IT" dirty="0" smtClean="0"/>
              <a:t>Rendimento termico utile (%) non inferiore a 87+log(</a:t>
            </a:r>
            <a:r>
              <a:rPr lang="it-IT" dirty="0" err="1" smtClean="0"/>
              <a:t>Pn</a:t>
            </a:r>
            <a:r>
              <a:rPr lang="it-IT" dirty="0" smtClean="0"/>
              <a:t>) dove </a:t>
            </a:r>
            <a:r>
              <a:rPr lang="it-IT" dirty="0" err="1" smtClean="0"/>
              <a:t>Pn</a:t>
            </a:r>
            <a:r>
              <a:rPr lang="it-IT" dirty="0" smtClean="0"/>
              <a:t> è la potenza nominale</a:t>
            </a:r>
          </a:p>
          <a:p>
            <a:r>
              <a:rPr lang="it-IT" dirty="0" smtClean="0"/>
              <a:t>emissioni </a:t>
            </a:r>
            <a:r>
              <a:rPr lang="it-IT" dirty="0"/>
              <a:t>CO non superiori a 0,25 g/Nm3 per il </a:t>
            </a:r>
            <a:r>
              <a:rPr lang="it-IT" dirty="0" err="1" smtClean="0"/>
              <a:t>pellet</a:t>
            </a:r>
            <a:endParaRPr lang="it-IT" dirty="0" smtClean="0"/>
          </a:p>
          <a:p>
            <a:r>
              <a:rPr lang="it-IT" dirty="0" smtClean="0"/>
              <a:t>emissioni </a:t>
            </a:r>
            <a:r>
              <a:rPr lang="it-IT" dirty="0"/>
              <a:t>polveri in atmosfera non superiori a 30 g/Nm3 per il </a:t>
            </a:r>
            <a:r>
              <a:rPr lang="it-IT" dirty="0" err="1" smtClean="0"/>
              <a:t>pellet</a:t>
            </a:r>
            <a:endParaRPr lang="it-IT" dirty="0" smtClean="0"/>
          </a:p>
          <a:p>
            <a:r>
              <a:rPr lang="it-IT" dirty="0" smtClean="0"/>
              <a:t>obbligo </a:t>
            </a:r>
            <a:r>
              <a:rPr lang="it-IT" dirty="0"/>
              <a:t>di installazione di un sistema di accumulo termico dimensionato secondo quanto segue: </a:t>
            </a:r>
            <a:r>
              <a:rPr lang="it-IT" dirty="0" smtClean="0"/>
              <a:t>				</a:t>
            </a:r>
          </a:p>
          <a:p>
            <a:pPr lvl="2">
              <a:buFont typeface="Wingdings" panose="05000000000000000000" pitchFamily="2" charset="2"/>
              <a:buChar char="§"/>
            </a:pPr>
            <a:r>
              <a:rPr lang="it-IT" sz="2000" dirty="0"/>
              <a:t>per le caldaie con alimentazione manuale del combustibile, in accordo con quanto previsto dalla norma EN 303-5;</a:t>
            </a:r>
          </a:p>
          <a:p>
            <a:pPr lvl="2">
              <a:buFont typeface="Wingdings" panose="05000000000000000000" pitchFamily="2" charset="2"/>
              <a:buChar char="§"/>
            </a:pPr>
            <a:r>
              <a:rPr lang="it-IT" sz="2000" dirty="0"/>
              <a:t>per le caldaie con alimentazione automatica del combustibile, prevedendo un volume di accumulo non inferiore a 20 l/</a:t>
            </a:r>
            <a:r>
              <a:rPr lang="it-IT" sz="2000" dirty="0" err="1"/>
              <a:t>kWt</a:t>
            </a:r>
            <a:r>
              <a:rPr lang="it-IT" sz="2000" dirty="0"/>
              <a:t>. </a:t>
            </a:r>
          </a:p>
        </p:txBody>
      </p:sp>
    </p:spTree>
    <p:extLst>
      <p:ext uri="{BB962C8B-B14F-4D97-AF65-F5344CB8AC3E}">
        <p14:creationId xmlns:p14="http://schemas.microsoft.com/office/powerpoint/2010/main" val="14274830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Caratteristiche dei prodotti incentivabili</a:t>
            </a:r>
          </a:p>
        </p:txBody>
      </p:sp>
      <p:sp>
        <p:nvSpPr>
          <p:cNvPr id="3" name="Segnaposto contenuto 2"/>
          <p:cNvSpPr>
            <a:spLocks noGrp="1"/>
          </p:cNvSpPr>
          <p:nvPr>
            <p:ph idx="1"/>
          </p:nvPr>
        </p:nvSpPr>
        <p:spPr>
          <a:xfrm>
            <a:off x="677333" y="2160589"/>
            <a:ext cx="9528023" cy="3880773"/>
          </a:xfrm>
        </p:spPr>
        <p:txBody>
          <a:bodyPr>
            <a:normAutofit/>
          </a:bodyPr>
          <a:lstStyle/>
          <a:p>
            <a:pPr marL="0" indent="0">
              <a:buNone/>
            </a:pPr>
            <a:r>
              <a:rPr lang="it-IT" sz="2400" dirty="0"/>
              <a:t>Per le stufe a </a:t>
            </a:r>
            <a:r>
              <a:rPr lang="it-IT" sz="2400" dirty="0" err="1"/>
              <a:t>pellet</a:t>
            </a:r>
            <a:r>
              <a:rPr lang="it-IT" sz="2400" dirty="0"/>
              <a:t>:</a:t>
            </a:r>
          </a:p>
          <a:p>
            <a:r>
              <a:rPr lang="it-IT" sz="2400" dirty="0"/>
              <a:t>conformità alla norma UNI EN 14785</a:t>
            </a:r>
          </a:p>
          <a:p>
            <a:r>
              <a:rPr lang="it-IT" sz="2400" dirty="0"/>
              <a:t>rendimento termico utile maggiore dell’85%</a:t>
            </a:r>
          </a:p>
          <a:p>
            <a:r>
              <a:rPr lang="it-IT" sz="2400" dirty="0"/>
              <a:t>emissioni CO non superiore a 0,25 g/Nm3</a:t>
            </a:r>
          </a:p>
          <a:p>
            <a:r>
              <a:rPr lang="it-IT" sz="2400" dirty="0"/>
              <a:t>emissioni polveri in atmosfera non superiori a 40 mg/Nm3           ( comprensivi della frazione condensabile);</a:t>
            </a:r>
          </a:p>
        </p:txBody>
      </p:sp>
    </p:spTree>
    <p:extLst>
      <p:ext uri="{BB962C8B-B14F-4D97-AF65-F5344CB8AC3E}">
        <p14:creationId xmlns:p14="http://schemas.microsoft.com/office/powerpoint/2010/main" val="7613518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è il GSE?</a:t>
            </a:r>
            <a:endParaRPr lang="it-IT" dirty="0"/>
          </a:p>
        </p:txBody>
      </p:sp>
      <p:sp>
        <p:nvSpPr>
          <p:cNvPr id="3" name="Segnaposto contenuto 2"/>
          <p:cNvSpPr>
            <a:spLocks noGrp="1"/>
          </p:cNvSpPr>
          <p:nvPr>
            <p:ph idx="1"/>
          </p:nvPr>
        </p:nvSpPr>
        <p:spPr>
          <a:xfrm>
            <a:off x="677334" y="1654404"/>
            <a:ext cx="8596668" cy="4517796"/>
          </a:xfrm>
        </p:spPr>
        <p:txBody>
          <a:bodyPr>
            <a:normAutofit/>
          </a:bodyPr>
          <a:lstStyle/>
          <a:p>
            <a:r>
              <a:rPr lang="it-IT" sz="2000" dirty="0"/>
              <a:t> è il responsabile dell’attuazione e della gestione del sistema di incentivazione (con il supporto tecnico dell’ENEA per alcuni aspetti) </a:t>
            </a:r>
          </a:p>
          <a:p>
            <a:r>
              <a:rPr lang="it-IT" sz="2000" dirty="0"/>
              <a:t>provvede all’assegnazione, all’erogazione, alla revoca degli incentivi (modalità e tempistiche saranno specificate nelle Regole applicative)</a:t>
            </a:r>
          </a:p>
          <a:p>
            <a:r>
              <a:rPr lang="it-IT" sz="2000" dirty="0"/>
              <a:t> cura l’effettuazione dei controlli sugli interventi incentivati, al fine di accertarne la regolarità di realizzazione e gestione, tramite verifiche documentali e ispezioni, e segnala alle Autorità competenti gli esiti delle istruttorie per l’eventuale applicazione di sanzioni </a:t>
            </a:r>
          </a:p>
          <a:p>
            <a:r>
              <a:rPr lang="it-IT" sz="2000" dirty="0"/>
              <a:t>predispone, oltre alla documentazione necessaria per la gestione del meccanismo (scheda domanda, scheda-contratto, Regole applicative, ecc.), reportistica per il monitoraggio del meccanismo</a:t>
            </a:r>
          </a:p>
        </p:txBody>
      </p:sp>
    </p:spTree>
    <p:extLst>
      <p:ext uri="{BB962C8B-B14F-4D97-AF65-F5344CB8AC3E}">
        <p14:creationId xmlns:p14="http://schemas.microsoft.com/office/powerpoint/2010/main" val="275157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Quali edifici sono ammessi</a:t>
            </a:r>
            <a:endParaRPr lang="it-IT" dirty="0"/>
          </a:p>
        </p:txBody>
      </p:sp>
      <p:sp>
        <p:nvSpPr>
          <p:cNvPr id="3" name="Segnaposto contenuto 2"/>
          <p:cNvSpPr>
            <a:spLocks noGrp="1"/>
          </p:cNvSpPr>
          <p:nvPr>
            <p:ph idx="1"/>
          </p:nvPr>
        </p:nvSpPr>
        <p:spPr>
          <a:xfrm>
            <a:off x="677334" y="1768927"/>
            <a:ext cx="9601196" cy="4599215"/>
          </a:xfrm>
        </p:spPr>
        <p:txBody>
          <a:bodyPr>
            <a:normAutofit/>
          </a:bodyPr>
          <a:lstStyle/>
          <a:p>
            <a:r>
              <a:rPr lang="it-IT" sz="2000" b="1" dirty="0"/>
              <a:t>Edifici pubblici esistenti</a:t>
            </a:r>
            <a:r>
              <a:rPr lang="it-IT" sz="2000" dirty="0"/>
              <a:t>, ad esempio: municipi, scuole, case di riposo, palestre e piscine pubbliche; </a:t>
            </a:r>
          </a:p>
          <a:p>
            <a:r>
              <a:rPr lang="it-IT" sz="2000" b="1" dirty="0"/>
              <a:t>edifici residenziali destinati all’edilizia popolare</a:t>
            </a:r>
            <a:r>
              <a:rPr lang="it-IT" sz="2000" dirty="0"/>
              <a:t>, ospedali, caserme, teatri e luoghi di spettacolo, </a:t>
            </a:r>
            <a:r>
              <a:rPr lang="it-IT" sz="2000" dirty="0" err="1"/>
              <a:t>ecc</a:t>
            </a:r>
            <a:endParaRPr lang="it-IT" sz="2000" dirty="0"/>
          </a:p>
          <a:p>
            <a:r>
              <a:rPr lang="it-IT" sz="2000" b="1" dirty="0"/>
              <a:t>Edifici privati esistenti </a:t>
            </a:r>
            <a:r>
              <a:rPr lang="it-IT" sz="2000" dirty="0"/>
              <a:t>quali ad esempio appartamenti, case, villette, condomini, laboratori, fabbriche, ristoranti, piscine, alberghi, fabbricati rurali comprese le pertinenze. </a:t>
            </a:r>
          </a:p>
          <a:p>
            <a:r>
              <a:rPr lang="it-IT" sz="2000" b="1" dirty="0"/>
              <a:t>Le serre esistenti</a:t>
            </a:r>
          </a:p>
          <a:p>
            <a:pPr marL="0" indent="0" algn="ctr">
              <a:buNone/>
            </a:pPr>
            <a:endParaRPr lang="it-IT" sz="2000" b="1" u="sng" dirty="0"/>
          </a:p>
          <a:p>
            <a:pPr marL="0" indent="0" algn="ctr">
              <a:buNone/>
            </a:pPr>
            <a:r>
              <a:rPr lang="it-IT" sz="2000" b="1" u="sng" dirty="0"/>
              <a:t>Tutti gli edifici devono essere iscritti al catasto oppure ne sia stata presentata la richiesta di iscrizione. </a:t>
            </a:r>
          </a:p>
        </p:txBody>
      </p:sp>
    </p:spTree>
    <p:extLst>
      <p:ext uri="{BB962C8B-B14F-4D97-AF65-F5344CB8AC3E}">
        <p14:creationId xmlns:p14="http://schemas.microsoft.com/office/powerpoint/2010/main" val="2418882877"/>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4448</TotalTime>
  <Words>2075</Words>
  <Application>Microsoft Office PowerPoint</Application>
  <PresentationFormat>Widescreen</PresentationFormat>
  <Paragraphs>187</Paragraphs>
  <Slides>23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23</vt:i4>
      </vt:variant>
    </vt:vector>
  </HeadingPairs>
  <TitlesOfParts>
    <vt:vector size="28" baseType="lpstr">
      <vt:lpstr>Arial</vt:lpstr>
      <vt:lpstr>Trebuchet MS</vt:lpstr>
      <vt:lpstr>Wingdings</vt:lpstr>
      <vt:lpstr>Wingdings 3</vt:lpstr>
      <vt:lpstr>Sfaccettatura</vt:lpstr>
      <vt:lpstr>Conto Termico</vt:lpstr>
      <vt:lpstr>La Legge</vt:lpstr>
      <vt:lpstr>In cosa consiste l’incentivo</vt:lpstr>
      <vt:lpstr>Interventi e Soggetti Incentivabili</vt:lpstr>
      <vt:lpstr>Interventi e Soggetti Incentivabili</vt:lpstr>
      <vt:lpstr>Caratteristiche dei prodotti incentivabili</vt:lpstr>
      <vt:lpstr>Caratteristiche dei prodotti incentivabili</vt:lpstr>
      <vt:lpstr>Chi è il GSE?</vt:lpstr>
      <vt:lpstr>Quali edifici sono ammessi</vt:lpstr>
      <vt:lpstr>Quali spese possono essere detratte?</vt:lpstr>
      <vt:lpstr>Come calcolare l’incentivo</vt:lpstr>
      <vt:lpstr>Come calcolare l’incentivo</vt:lpstr>
      <vt:lpstr>Tabelle Ce </vt:lpstr>
      <vt:lpstr>Tabella zona climatica  http://efficienzaenergetica.acs.enea.it/doc/dpr412-93_allA_tabellagradigiorno.pdf</vt:lpstr>
      <vt:lpstr>Obblighi</vt:lpstr>
      <vt:lpstr>Esempi di incentivo </vt:lpstr>
      <vt:lpstr>Come accedere al conto termico</vt:lpstr>
      <vt:lpstr>Documentazione da predisporre ed allegare alla richiesta</vt:lpstr>
      <vt:lpstr>Documentazione da conservare</vt:lpstr>
      <vt:lpstr>Documentazione da conservare</vt:lpstr>
      <vt:lpstr>Documentazione da conservare</vt:lpstr>
      <vt:lpstr>Documentazione da conservare</vt:lpstr>
      <vt:lpstr>Approfondimenti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Conto Termico</dc:title>
  <dc:creator>Filippo</dc:creator>
  <cp:lastModifiedBy>Filippo</cp:lastModifiedBy>
  <cp:revision>24</cp:revision>
  <cp:lastPrinted>2015-06-04T13:23:26Z</cp:lastPrinted>
  <dcterms:created xsi:type="dcterms:W3CDTF">2015-06-04T08:56:21Z</dcterms:created>
  <dcterms:modified xsi:type="dcterms:W3CDTF">2015-06-08T11:33:12Z</dcterms:modified>
</cp:coreProperties>
</file>